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44" r:id="rId2"/>
  </p:sldMasterIdLst>
  <p:notesMasterIdLst>
    <p:notesMasterId r:id="rId13"/>
  </p:notesMasterIdLst>
  <p:handoutMasterIdLst>
    <p:handoutMasterId r:id="rId14"/>
  </p:handoutMasterIdLst>
  <p:sldIdLst>
    <p:sldId id="821" r:id="rId3"/>
    <p:sldId id="824" r:id="rId4"/>
    <p:sldId id="823" r:id="rId5"/>
    <p:sldId id="832" r:id="rId6"/>
    <p:sldId id="829" r:id="rId7"/>
    <p:sldId id="828" r:id="rId8"/>
    <p:sldId id="822" r:id="rId9"/>
    <p:sldId id="826" r:id="rId10"/>
    <p:sldId id="827" r:id="rId11"/>
    <p:sldId id="83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F2F"/>
    <a:srgbClr val="DDC47F"/>
    <a:srgbClr val="EDDFB9"/>
    <a:srgbClr val="000066"/>
    <a:srgbClr val="CA0000"/>
    <a:srgbClr val="5F5F5F"/>
    <a:srgbClr val="B0AC00"/>
    <a:srgbClr val="CC66FF"/>
    <a:srgbClr val="FF9900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48" autoAdjust="0"/>
    <p:restoredTop sz="76957" autoAdjust="0"/>
  </p:normalViewPr>
  <p:slideViewPr>
    <p:cSldViewPr>
      <p:cViewPr>
        <p:scale>
          <a:sx n="70" d="100"/>
          <a:sy n="70" d="100"/>
        </p:scale>
        <p:origin x="-18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C9348-B204-41A0-9D7C-8FE85B54C8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EDBCB1-FF7D-4065-8A9D-7EE5F57EE93F}">
      <dgm:prSet custT="1"/>
      <dgm:spPr>
        <a:solidFill>
          <a:srgbClr val="EDDFB9"/>
        </a:solidFill>
      </dgm:spPr>
      <dgm:t>
        <a:bodyPr/>
        <a:lstStyle/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Приобретение специалистами </a:t>
          </a:r>
          <a:r>
            <a:rPr lang="ru-RU" sz="14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ЦПО опыта </a:t>
          </a:r>
        </a:p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и навыков самостоятельного ведения деятельности по поддержке СО НКО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67EFDA5-6D93-47D5-AA4B-017D3E6BF55E}" type="parTrans" cxnId="{65E57F58-8A30-414A-A8B6-6304EE483D2B}">
      <dgm:prSet/>
      <dgm:spPr/>
      <dgm:t>
        <a:bodyPr/>
        <a:lstStyle/>
        <a:p>
          <a:endParaRPr lang="ru-RU"/>
        </a:p>
      </dgm:t>
    </dgm:pt>
    <dgm:pt modelId="{29706E7C-08A3-47DD-842E-32ACB19C0316}" type="sibTrans" cxnId="{65E57F58-8A30-414A-A8B6-6304EE483D2B}">
      <dgm:prSet/>
      <dgm:spPr/>
      <dgm:t>
        <a:bodyPr/>
        <a:lstStyle/>
        <a:p>
          <a:endParaRPr lang="ru-RU"/>
        </a:p>
      </dgm:t>
    </dgm:pt>
    <dgm:pt modelId="{C7B98B35-0A14-4AD2-BAAB-2FC9B1AAEA17}">
      <dgm:prSet custT="1"/>
      <dgm:spPr>
        <a:solidFill>
          <a:srgbClr val="EDDFB9"/>
        </a:solidFill>
      </dgm:spPr>
      <dgm:t>
        <a:bodyPr/>
        <a:lstStyle/>
        <a:p>
          <a:pPr marL="0" marR="0" indent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0" dirty="0" smtClean="0">
            <a:solidFill>
              <a:schemeClr val="tx1"/>
            </a:solidFill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indent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Р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азработка модели подготовки специалиста по методической поддержке СО НКО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948E261-4683-4BC2-9966-2B1BD8B68711}" type="parTrans" cxnId="{A43AD0C4-7B37-4FA6-BE71-4573A7820E12}">
      <dgm:prSet/>
      <dgm:spPr/>
      <dgm:t>
        <a:bodyPr/>
        <a:lstStyle/>
        <a:p>
          <a:endParaRPr lang="ru-RU"/>
        </a:p>
      </dgm:t>
    </dgm:pt>
    <dgm:pt modelId="{EB722031-58FB-43FC-8BDD-B4533DC89B34}" type="sibTrans" cxnId="{A43AD0C4-7B37-4FA6-BE71-4573A7820E12}">
      <dgm:prSet/>
      <dgm:spPr/>
      <dgm:t>
        <a:bodyPr/>
        <a:lstStyle/>
        <a:p>
          <a:endParaRPr lang="ru-RU"/>
        </a:p>
      </dgm:t>
    </dgm:pt>
    <dgm:pt modelId="{324E4589-FDBB-4C5E-9D90-40D778F62458}">
      <dgm:prSet/>
      <dgm:spPr>
        <a:solidFill>
          <a:srgbClr val="DDC47F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78931048-DCAF-4F05-B184-AD00D397A9D5}" type="parTrans" cxnId="{E58A4DCB-5F66-4612-B17C-94D2FDF0BD54}">
      <dgm:prSet/>
      <dgm:spPr/>
      <dgm:t>
        <a:bodyPr/>
        <a:lstStyle/>
        <a:p>
          <a:endParaRPr lang="ru-RU"/>
        </a:p>
      </dgm:t>
    </dgm:pt>
    <dgm:pt modelId="{D30AA9A1-E1FC-4986-9469-E29A4989A414}" type="sibTrans" cxnId="{E58A4DCB-5F66-4612-B17C-94D2FDF0BD54}">
      <dgm:prSet/>
      <dgm:spPr/>
      <dgm:t>
        <a:bodyPr/>
        <a:lstStyle/>
        <a:p>
          <a:endParaRPr lang="ru-RU"/>
        </a:p>
      </dgm:t>
    </dgm:pt>
    <dgm:pt modelId="{5362E955-F695-49A5-B631-652B02E7C29F}">
      <dgm:prSet custT="1"/>
      <dgm:spPr>
        <a:solidFill>
          <a:srgbClr val="EDDFB9"/>
        </a:solidFill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>
            <a:solidFill>
              <a:schemeClr val="tx1"/>
            </a:solidFill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Проведение </a:t>
          </a:r>
          <a:r>
            <a:rPr lang="ru-RU" sz="1400" b="0" dirty="0" err="1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супервизий</a:t>
          </a:r>
          <a:r>
            <a:rPr lang="ru-RU" sz="14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, тренингов необходимых навыков для ведения методической работы</a:t>
          </a:r>
        </a:p>
        <a:p>
          <a:pPr rtl="0"/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20E1C217-BDD1-48FC-A3C1-E0EC0B0EEF3C}" type="parTrans" cxnId="{4A4339E2-293F-43C5-BBE8-DABF9DF33522}">
      <dgm:prSet/>
      <dgm:spPr/>
      <dgm:t>
        <a:bodyPr/>
        <a:lstStyle/>
        <a:p>
          <a:endParaRPr lang="ru-RU"/>
        </a:p>
      </dgm:t>
    </dgm:pt>
    <dgm:pt modelId="{2EAA106E-6F17-4F04-91C2-AC9A699346F3}" type="sibTrans" cxnId="{4A4339E2-293F-43C5-BBE8-DABF9DF33522}">
      <dgm:prSet/>
      <dgm:spPr/>
      <dgm:t>
        <a:bodyPr/>
        <a:lstStyle/>
        <a:p>
          <a:endParaRPr lang="ru-RU"/>
        </a:p>
      </dgm:t>
    </dgm:pt>
    <dgm:pt modelId="{51B3CD28-336F-4A83-BA13-87F344D3DEC4}">
      <dgm:prSet custT="1"/>
      <dgm:spPr>
        <a:solidFill>
          <a:srgbClr val="EDDFB9"/>
        </a:solidFill>
      </dgm:spPr>
      <dgm:t>
        <a:bodyPr/>
        <a:lstStyle/>
        <a:p>
          <a:pPr rtl="0"/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Анализ полного цикла</a:t>
          </a:r>
          <a:r>
            <a: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деятельности по оказанию методической поддержки СО НКО в разработке и реализации конкретного проекта  и подготовка материала для модели оказания такой услуги, включая требования к компетенциям специалиста 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E8E15CBB-36ED-4406-B952-75B0E4C37B78}" type="parTrans" cxnId="{0C31A12C-EA7A-44DB-96BB-63A1BA0D803A}">
      <dgm:prSet/>
      <dgm:spPr/>
      <dgm:t>
        <a:bodyPr/>
        <a:lstStyle/>
        <a:p>
          <a:endParaRPr lang="ru-RU"/>
        </a:p>
      </dgm:t>
    </dgm:pt>
    <dgm:pt modelId="{CD195F9D-FCBC-48B7-BC0D-048B34C366D5}" type="sibTrans" cxnId="{0C31A12C-EA7A-44DB-96BB-63A1BA0D803A}">
      <dgm:prSet/>
      <dgm:spPr/>
      <dgm:t>
        <a:bodyPr/>
        <a:lstStyle/>
        <a:p>
          <a:endParaRPr lang="ru-RU"/>
        </a:p>
      </dgm:t>
    </dgm:pt>
    <dgm:pt modelId="{52D40E41-036D-48D6-9367-33C02BFB6DCD}" type="pres">
      <dgm:prSet presAssocID="{7FFC9348-B204-41A0-9D7C-8FE85B54C8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890BFB-4F62-49BE-AA63-EE0C7CCB4821}" type="pres">
      <dgm:prSet presAssocID="{51B3CD28-336F-4A83-BA13-87F344D3DEC4}" presName="linNode" presStyleCnt="0"/>
      <dgm:spPr/>
    </dgm:pt>
    <dgm:pt modelId="{C02DF01F-BD57-40CE-921D-08F3BE2060CD}" type="pres">
      <dgm:prSet presAssocID="{51B3CD28-336F-4A83-BA13-87F344D3DEC4}" presName="parentShp" presStyleLbl="node1" presStyleIdx="0" presStyleCnt="4" custScaleX="464084" custScaleY="194662" custLinFactNeighborX="-61" custLinFactNeighborY="28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E0C52-CAE6-47E7-8A0B-87D21ED5CBF0}" type="pres">
      <dgm:prSet presAssocID="{51B3CD28-336F-4A83-BA13-87F344D3DEC4}" presName="childShp" presStyleLbl="bgAccFollowNode1" presStyleIdx="0" presStyleCnt="4" custLinFactNeighborX="5866" custLinFactNeighborY="37383">
        <dgm:presLayoutVars>
          <dgm:bulletEnabled val="1"/>
        </dgm:presLayoutVars>
      </dgm:prSet>
      <dgm:spPr>
        <a:solidFill>
          <a:srgbClr val="DDC47F">
            <a:alpha val="90000"/>
          </a:srgbClr>
        </a:solidFill>
      </dgm:spPr>
    </dgm:pt>
    <dgm:pt modelId="{2FE92C1B-6302-4575-8AD7-E4C2AF9B4748}" type="pres">
      <dgm:prSet presAssocID="{CD195F9D-FCBC-48B7-BC0D-048B34C366D5}" presName="spacing" presStyleCnt="0"/>
      <dgm:spPr/>
    </dgm:pt>
    <dgm:pt modelId="{96085067-7D87-4EFC-BC74-A789AA1DF45C}" type="pres">
      <dgm:prSet presAssocID="{7FEDBCB1-FF7D-4065-8A9D-7EE5F57EE93F}" presName="linNode" presStyleCnt="0"/>
      <dgm:spPr/>
    </dgm:pt>
    <dgm:pt modelId="{DCF93666-152D-47C4-A3EF-82C2AA08FA57}" type="pres">
      <dgm:prSet presAssocID="{7FEDBCB1-FF7D-4065-8A9D-7EE5F57EE93F}" presName="parentShp" presStyleLbl="node1" presStyleIdx="1" presStyleCnt="4" custScaleX="467724" custLinFactY="17655" custLinFactNeighborX="-601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38A52-8D9B-41CA-A422-84197C857936}" type="pres">
      <dgm:prSet presAssocID="{7FEDBCB1-FF7D-4065-8A9D-7EE5F57EE93F}" presName="childShp" presStyleLbl="bgAccFollowNode1" presStyleIdx="1" presStyleCnt="4" custLinFactNeighborX="2259" custLinFactNeighborY="22746">
        <dgm:presLayoutVars>
          <dgm:bulletEnabled val="1"/>
        </dgm:presLayoutVars>
      </dgm:prSet>
      <dgm:spPr>
        <a:solidFill>
          <a:srgbClr val="DDC47F">
            <a:alpha val="90000"/>
          </a:srgbClr>
        </a:solidFill>
      </dgm:spPr>
    </dgm:pt>
    <dgm:pt modelId="{E6EFFBEC-B230-4FAA-9088-4076F42CA047}" type="pres">
      <dgm:prSet presAssocID="{29706E7C-08A3-47DD-842E-32ACB19C0316}" presName="spacing" presStyleCnt="0"/>
      <dgm:spPr/>
    </dgm:pt>
    <dgm:pt modelId="{145AEC17-0231-42B9-A7D5-FF657923D77E}" type="pres">
      <dgm:prSet presAssocID="{C7B98B35-0A14-4AD2-BAAB-2FC9B1AAEA17}" presName="linNode" presStyleCnt="0"/>
      <dgm:spPr/>
    </dgm:pt>
    <dgm:pt modelId="{52E5D4A0-918D-486A-A2D8-66BB9AA09FC9}" type="pres">
      <dgm:prSet presAssocID="{C7B98B35-0A14-4AD2-BAAB-2FC9B1AAEA17}" presName="parentShp" presStyleLbl="node1" presStyleIdx="2" presStyleCnt="4" custScaleX="376037" custScaleY="91932" custLinFactNeighborX="-57" custLinFactNeighborY="-87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1A48E-3086-420A-A0F5-CB982A801515}" type="pres">
      <dgm:prSet presAssocID="{C7B98B35-0A14-4AD2-BAAB-2FC9B1AAEA17}" presName="childShp" presStyleLbl="bgAccFollowNode1" presStyleIdx="2" presStyleCnt="4" custScaleX="81878" custLinFactNeighborX="3418" custLinFactNeighborY="7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A9AC4-B7A1-41D5-BA42-B5EE32A199AE}" type="pres">
      <dgm:prSet presAssocID="{EB722031-58FB-43FC-8BDD-B4533DC89B34}" presName="spacing" presStyleCnt="0"/>
      <dgm:spPr/>
    </dgm:pt>
    <dgm:pt modelId="{26140D6D-CB3A-4547-B87B-8FDAE15A6139}" type="pres">
      <dgm:prSet presAssocID="{5362E955-F695-49A5-B631-652B02E7C29F}" presName="linNode" presStyleCnt="0"/>
      <dgm:spPr/>
    </dgm:pt>
    <dgm:pt modelId="{27AB0559-4877-43EF-A96A-01DE9D3DE9DB}" type="pres">
      <dgm:prSet presAssocID="{5362E955-F695-49A5-B631-652B02E7C29F}" presName="parentShp" presStyleLbl="node1" presStyleIdx="3" presStyleCnt="4" custScaleX="443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96C2F-183F-433C-88F9-21757583C17A}" type="pres">
      <dgm:prSet presAssocID="{5362E955-F695-49A5-B631-652B02E7C29F}" presName="childShp" presStyleLbl="bgAccFollowNode1" presStyleIdx="3" presStyleCnt="4">
        <dgm:presLayoutVars>
          <dgm:bulletEnabled val="1"/>
        </dgm:presLayoutVars>
      </dgm:prSet>
      <dgm:spPr>
        <a:solidFill>
          <a:srgbClr val="DDC47F">
            <a:alpha val="90000"/>
          </a:srgbClr>
        </a:solidFill>
      </dgm:spPr>
    </dgm:pt>
  </dgm:ptLst>
  <dgm:cxnLst>
    <dgm:cxn modelId="{CF45F0F6-3E3C-4E0E-AA2A-3DB7C9170FC5}" type="presOf" srcId="{C7B98B35-0A14-4AD2-BAAB-2FC9B1AAEA17}" destId="{52E5D4A0-918D-486A-A2D8-66BB9AA09FC9}" srcOrd="0" destOrd="0" presId="urn:microsoft.com/office/officeart/2005/8/layout/vList6"/>
    <dgm:cxn modelId="{0C31A12C-EA7A-44DB-96BB-63A1BA0D803A}" srcId="{7FFC9348-B204-41A0-9D7C-8FE85B54C85B}" destId="{51B3CD28-336F-4A83-BA13-87F344D3DEC4}" srcOrd="0" destOrd="0" parTransId="{E8E15CBB-36ED-4406-B952-75B0E4C37B78}" sibTransId="{CD195F9D-FCBC-48B7-BC0D-048B34C366D5}"/>
    <dgm:cxn modelId="{436B3A32-C270-4209-8A04-ADFFA9C095A1}" type="presOf" srcId="{7FEDBCB1-FF7D-4065-8A9D-7EE5F57EE93F}" destId="{DCF93666-152D-47C4-A3EF-82C2AA08FA57}" srcOrd="0" destOrd="0" presId="urn:microsoft.com/office/officeart/2005/8/layout/vList6"/>
    <dgm:cxn modelId="{173C01DE-3F22-466E-9E04-585A6ACB22EC}" type="presOf" srcId="{51B3CD28-336F-4A83-BA13-87F344D3DEC4}" destId="{C02DF01F-BD57-40CE-921D-08F3BE2060CD}" srcOrd="0" destOrd="0" presId="urn:microsoft.com/office/officeart/2005/8/layout/vList6"/>
    <dgm:cxn modelId="{C5C28610-9EE6-4DB4-805C-E1CCEF1F48DB}" type="presOf" srcId="{324E4589-FDBB-4C5E-9D90-40D778F62458}" destId="{0951A48E-3086-420A-A0F5-CB982A801515}" srcOrd="0" destOrd="0" presId="urn:microsoft.com/office/officeart/2005/8/layout/vList6"/>
    <dgm:cxn modelId="{4A4339E2-293F-43C5-BBE8-DABF9DF33522}" srcId="{7FFC9348-B204-41A0-9D7C-8FE85B54C85B}" destId="{5362E955-F695-49A5-B631-652B02E7C29F}" srcOrd="3" destOrd="0" parTransId="{20E1C217-BDD1-48FC-A3C1-E0EC0B0EEF3C}" sibTransId="{2EAA106E-6F17-4F04-91C2-AC9A699346F3}"/>
    <dgm:cxn modelId="{65E57F58-8A30-414A-A8B6-6304EE483D2B}" srcId="{7FFC9348-B204-41A0-9D7C-8FE85B54C85B}" destId="{7FEDBCB1-FF7D-4065-8A9D-7EE5F57EE93F}" srcOrd="1" destOrd="0" parTransId="{C67EFDA5-6D93-47D5-AA4B-017D3E6BF55E}" sibTransId="{29706E7C-08A3-47DD-842E-32ACB19C0316}"/>
    <dgm:cxn modelId="{36D817F6-1540-4508-ACEC-47E504ADD8F2}" type="presOf" srcId="{5362E955-F695-49A5-B631-652B02E7C29F}" destId="{27AB0559-4877-43EF-A96A-01DE9D3DE9DB}" srcOrd="0" destOrd="0" presId="urn:microsoft.com/office/officeart/2005/8/layout/vList6"/>
    <dgm:cxn modelId="{BBF6206D-D238-454A-9D0F-DDC9189AB84F}" type="presOf" srcId="{7FFC9348-B204-41A0-9D7C-8FE85B54C85B}" destId="{52D40E41-036D-48D6-9367-33C02BFB6DCD}" srcOrd="0" destOrd="0" presId="urn:microsoft.com/office/officeart/2005/8/layout/vList6"/>
    <dgm:cxn modelId="{E58A4DCB-5F66-4612-B17C-94D2FDF0BD54}" srcId="{C7B98B35-0A14-4AD2-BAAB-2FC9B1AAEA17}" destId="{324E4589-FDBB-4C5E-9D90-40D778F62458}" srcOrd="0" destOrd="0" parTransId="{78931048-DCAF-4F05-B184-AD00D397A9D5}" sibTransId="{D30AA9A1-E1FC-4986-9469-E29A4989A414}"/>
    <dgm:cxn modelId="{A43AD0C4-7B37-4FA6-BE71-4573A7820E12}" srcId="{7FFC9348-B204-41A0-9D7C-8FE85B54C85B}" destId="{C7B98B35-0A14-4AD2-BAAB-2FC9B1AAEA17}" srcOrd="2" destOrd="0" parTransId="{9948E261-4683-4BC2-9966-2B1BD8B68711}" sibTransId="{EB722031-58FB-43FC-8BDD-B4533DC89B34}"/>
    <dgm:cxn modelId="{1A8F7D45-241E-4878-AB73-04FCAA73E8A9}" type="presParOf" srcId="{52D40E41-036D-48D6-9367-33C02BFB6DCD}" destId="{34890BFB-4F62-49BE-AA63-EE0C7CCB4821}" srcOrd="0" destOrd="0" presId="urn:microsoft.com/office/officeart/2005/8/layout/vList6"/>
    <dgm:cxn modelId="{4E213C1C-E5A7-4A01-945E-08EF46C966A3}" type="presParOf" srcId="{34890BFB-4F62-49BE-AA63-EE0C7CCB4821}" destId="{C02DF01F-BD57-40CE-921D-08F3BE2060CD}" srcOrd="0" destOrd="0" presId="urn:microsoft.com/office/officeart/2005/8/layout/vList6"/>
    <dgm:cxn modelId="{1CF1C300-698F-479D-B602-C474507D46D4}" type="presParOf" srcId="{34890BFB-4F62-49BE-AA63-EE0C7CCB4821}" destId="{4E4E0C52-CAE6-47E7-8A0B-87D21ED5CBF0}" srcOrd="1" destOrd="0" presId="urn:microsoft.com/office/officeart/2005/8/layout/vList6"/>
    <dgm:cxn modelId="{4CB9633E-CEC9-435B-A56A-13BD8F191298}" type="presParOf" srcId="{52D40E41-036D-48D6-9367-33C02BFB6DCD}" destId="{2FE92C1B-6302-4575-8AD7-E4C2AF9B4748}" srcOrd="1" destOrd="0" presId="urn:microsoft.com/office/officeart/2005/8/layout/vList6"/>
    <dgm:cxn modelId="{B5B6CBA8-D28C-4CB1-9A28-CA3080EAD731}" type="presParOf" srcId="{52D40E41-036D-48D6-9367-33C02BFB6DCD}" destId="{96085067-7D87-4EFC-BC74-A789AA1DF45C}" srcOrd="2" destOrd="0" presId="urn:microsoft.com/office/officeart/2005/8/layout/vList6"/>
    <dgm:cxn modelId="{E5FEB6AB-2C85-4B64-A835-262C02E44B9F}" type="presParOf" srcId="{96085067-7D87-4EFC-BC74-A789AA1DF45C}" destId="{DCF93666-152D-47C4-A3EF-82C2AA08FA57}" srcOrd="0" destOrd="0" presId="urn:microsoft.com/office/officeart/2005/8/layout/vList6"/>
    <dgm:cxn modelId="{CB36F4F3-C35A-49B9-B2BF-39067BF42B8A}" type="presParOf" srcId="{96085067-7D87-4EFC-BC74-A789AA1DF45C}" destId="{B4B38A52-8D9B-41CA-A422-84197C857936}" srcOrd="1" destOrd="0" presId="urn:microsoft.com/office/officeart/2005/8/layout/vList6"/>
    <dgm:cxn modelId="{706B99F4-448F-4D44-A910-B4466F9EB466}" type="presParOf" srcId="{52D40E41-036D-48D6-9367-33C02BFB6DCD}" destId="{E6EFFBEC-B230-4FAA-9088-4076F42CA047}" srcOrd="3" destOrd="0" presId="urn:microsoft.com/office/officeart/2005/8/layout/vList6"/>
    <dgm:cxn modelId="{FB600767-2C5F-4A23-9E89-FB0ABCDD43C3}" type="presParOf" srcId="{52D40E41-036D-48D6-9367-33C02BFB6DCD}" destId="{145AEC17-0231-42B9-A7D5-FF657923D77E}" srcOrd="4" destOrd="0" presId="urn:microsoft.com/office/officeart/2005/8/layout/vList6"/>
    <dgm:cxn modelId="{B8FDEEBA-0162-4F5B-800B-EAF88DAC268F}" type="presParOf" srcId="{145AEC17-0231-42B9-A7D5-FF657923D77E}" destId="{52E5D4A0-918D-486A-A2D8-66BB9AA09FC9}" srcOrd="0" destOrd="0" presId="urn:microsoft.com/office/officeart/2005/8/layout/vList6"/>
    <dgm:cxn modelId="{5BE88345-EABB-40CD-A077-3F87677C7D90}" type="presParOf" srcId="{145AEC17-0231-42B9-A7D5-FF657923D77E}" destId="{0951A48E-3086-420A-A0F5-CB982A801515}" srcOrd="1" destOrd="0" presId="urn:microsoft.com/office/officeart/2005/8/layout/vList6"/>
    <dgm:cxn modelId="{21D28897-BF30-4749-AA12-38C045DCD0FA}" type="presParOf" srcId="{52D40E41-036D-48D6-9367-33C02BFB6DCD}" destId="{4C9A9AC4-B7A1-41D5-BA42-B5EE32A199AE}" srcOrd="5" destOrd="0" presId="urn:microsoft.com/office/officeart/2005/8/layout/vList6"/>
    <dgm:cxn modelId="{5AE0D06B-C751-48EC-8CA8-68EC4C0283C6}" type="presParOf" srcId="{52D40E41-036D-48D6-9367-33C02BFB6DCD}" destId="{26140D6D-CB3A-4547-B87B-8FDAE15A6139}" srcOrd="6" destOrd="0" presId="urn:microsoft.com/office/officeart/2005/8/layout/vList6"/>
    <dgm:cxn modelId="{CBD4403D-0644-4CB4-93A5-137C8FC3C1AD}" type="presParOf" srcId="{26140D6D-CB3A-4547-B87B-8FDAE15A6139}" destId="{27AB0559-4877-43EF-A96A-01DE9D3DE9DB}" srcOrd="0" destOrd="0" presId="urn:microsoft.com/office/officeart/2005/8/layout/vList6"/>
    <dgm:cxn modelId="{8AABF617-8C02-410C-893B-21A47193791F}" type="presParOf" srcId="{26140D6D-CB3A-4547-B87B-8FDAE15A6139}" destId="{4F296C2F-183F-433C-88F9-21757583C1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4E0C52-CAE6-47E7-8A0B-87D21ED5CBF0}">
      <dsp:nvSpPr>
        <dsp:cNvPr id="0" name=""/>
        <dsp:cNvSpPr/>
      </dsp:nvSpPr>
      <dsp:spPr>
        <a:xfrm>
          <a:off x="3864881" y="792087"/>
          <a:ext cx="1247686" cy="932447"/>
        </a:xfrm>
        <a:prstGeom prst="rightArrow">
          <a:avLst>
            <a:gd name="adj1" fmla="val 75000"/>
            <a:gd name="adj2" fmla="val 50000"/>
          </a:avLst>
        </a:prstGeom>
        <a:solidFill>
          <a:srgbClr val="DDC47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F01F-BD57-40CE-921D-08F3BE2060CD}">
      <dsp:nvSpPr>
        <dsp:cNvPr id="0" name=""/>
        <dsp:cNvSpPr/>
      </dsp:nvSpPr>
      <dsp:spPr>
        <a:xfrm>
          <a:off x="1575" y="272340"/>
          <a:ext cx="3860208" cy="1815120"/>
        </a:xfrm>
        <a:prstGeom prst="roundRect">
          <a:avLst/>
        </a:prstGeom>
        <a:solidFill>
          <a:srgbClr val="EDDF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Анализ полного цикла</a:t>
          </a:r>
          <a:r>
            <a:rPr kumimoji="0" lang="ru-RU" sz="14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деятельности по оказанию методической поддержки СО НКО в разработке и реализации конкретного проекта  и подготовка материала для модели оказания такой услуги, включая требования к компетенциям специалиста 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1575" y="272340"/>
        <a:ext cx="3860208" cy="1815120"/>
      </dsp:txXfrm>
    </dsp:sp>
    <dsp:sp modelId="{B4B38A52-8D9B-41CA-A422-84197C857936}">
      <dsp:nvSpPr>
        <dsp:cNvPr id="0" name=""/>
        <dsp:cNvSpPr/>
      </dsp:nvSpPr>
      <dsp:spPr>
        <a:xfrm>
          <a:off x="3872370" y="2122633"/>
          <a:ext cx="1240197" cy="932447"/>
        </a:xfrm>
        <a:prstGeom prst="rightArrow">
          <a:avLst>
            <a:gd name="adj1" fmla="val 75000"/>
            <a:gd name="adj2" fmla="val 50000"/>
          </a:avLst>
        </a:prstGeom>
        <a:solidFill>
          <a:srgbClr val="DDC47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93666-152D-47C4-A3EF-82C2AA08FA57}">
      <dsp:nvSpPr>
        <dsp:cNvPr id="0" name=""/>
        <dsp:cNvSpPr/>
      </dsp:nvSpPr>
      <dsp:spPr>
        <a:xfrm>
          <a:off x="0" y="3007609"/>
          <a:ext cx="3867133" cy="932447"/>
        </a:xfrm>
        <a:prstGeom prst="roundRect">
          <a:avLst/>
        </a:prstGeom>
        <a:solidFill>
          <a:srgbClr val="EDDF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Приобретение специалистами </a:t>
          </a:r>
          <a:r>
            <a:rPr lang="ru-RU" sz="1400" b="0" kern="1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ЦПО опыта </a:t>
          </a:r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и навыков самостоятельного ведения деятельности по поддержке СО НКО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0" y="3007609"/>
        <a:ext cx="3867133" cy="932447"/>
      </dsp:txXfrm>
    </dsp:sp>
    <dsp:sp modelId="{0951A48E-3086-420A-A0F5-CB982A801515}">
      <dsp:nvSpPr>
        <dsp:cNvPr id="0" name=""/>
        <dsp:cNvSpPr/>
      </dsp:nvSpPr>
      <dsp:spPr>
        <a:xfrm>
          <a:off x="3854294" y="3007600"/>
          <a:ext cx="1258273" cy="932447"/>
        </a:xfrm>
        <a:prstGeom prst="rightArrow">
          <a:avLst>
            <a:gd name="adj1" fmla="val 75000"/>
            <a:gd name="adj2" fmla="val 50000"/>
          </a:avLst>
        </a:prstGeom>
        <a:solidFill>
          <a:srgbClr val="DDC47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800" kern="1200" dirty="0"/>
        </a:p>
      </dsp:txBody>
      <dsp:txXfrm>
        <a:off x="3854294" y="3007600"/>
        <a:ext cx="1258273" cy="932447"/>
      </dsp:txXfrm>
    </dsp:sp>
    <dsp:sp modelId="{52E5D4A0-918D-486A-A2D8-66BB9AA09FC9}">
      <dsp:nvSpPr>
        <dsp:cNvPr id="0" name=""/>
        <dsp:cNvSpPr/>
      </dsp:nvSpPr>
      <dsp:spPr>
        <a:xfrm>
          <a:off x="1" y="2160239"/>
          <a:ext cx="3852539" cy="857217"/>
        </a:xfrm>
        <a:prstGeom prst="roundRect">
          <a:avLst/>
        </a:prstGeom>
        <a:solidFill>
          <a:srgbClr val="EDDF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>
            <a:solidFill>
              <a:schemeClr val="tx1"/>
            </a:solidFill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lvl="0" indent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Р</a:t>
          </a: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азработка модели подготовки специалиста по методической поддержке СО НКО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" y="2160239"/>
        <a:ext cx="3852539" cy="857217"/>
      </dsp:txXfrm>
    </dsp:sp>
    <dsp:sp modelId="{4F296C2F-183F-433C-88F9-21757583C17A}">
      <dsp:nvSpPr>
        <dsp:cNvPr id="0" name=""/>
        <dsp:cNvSpPr/>
      </dsp:nvSpPr>
      <dsp:spPr>
        <a:xfrm>
          <a:off x="3820827" y="3961923"/>
          <a:ext cx="1291123" cy="932447"/>
        </a:xfrm>
        <a:prstGeom prst="rightArrow">
          <a:avLst>
            <a:gd name="adj1" fmla="val 75000"/>
            <a:gd name="adj2" fmla="val 50000"/>
          </a:avLst>
        </a:prstGeom>
        <a:solidFill>
          <a:srgbClr val="DDC47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B0559-4877-43EF-A96A-01DE9D3DE9DB}">
      <dsp:nvSpPr>
        <dsp:cNvPr id="0" name=""/>
        <dsp:cNvSpPr/>
      </dsp:nvSpPr>
      <dsp:spPr>
        <a:xfrm>
          <a:off x="617" y="3961923"/>
          <a:ext cx="3820209" cy="932447"/>
        </a:xfrm>
        <a:prstGeom prst="roundRect">
          <a:avLst/>
        </a:prstGeom>
        <a:solidFill>
          <a:srgbClr val="EDDF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>
            <a:solidFill>
              <a:schemeClr val="tx1"/>
            </a:solidFill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Проведение </a:t>
          </a:r>
          <a:r>
            <a:rPr lang="ru-RU" sz="1400" b="0" kern="1200" dirty="0" err="1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супервизий</a:t>
          </a:r>
          <a:r>
            <a:rPr lang="ru-RU" sz="1400" b="0" kern="1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, тренингов необходимых навыков для ведения методической работы</a:t>
          </a:r>
        </a:p>
        <a:p>
          <a:pPr lvl="0" rtl="0">
            <a:spcBef>
              <a:spcPct val="0"/>
            </a:spcBef>
          </a:pPr>
          <a:endParaRPr kumimoji="0" lang="ru-RU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617" y="3961923"/>
        <a:ext cx="3820209" cy="932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883B1B-31AE-4426-AC25-503F4235A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6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66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6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F0F7674-8ED0-429D-A5C4-01D704315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60711-4A74-4D56-B22A-C9074960E64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завершению первой программы Социальный Навигатор стало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ясно, что одной из важных задач нового проекта станет задача по формированию </a:t>
            </a:r>
            <a:r>
              <a:rPr lang="ru-RU" sz="1200" dirty="0" smtClean="0"/>
              <a:t>методических площадок для консультативной поддержки социально ориентированных НКО.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Существующие</a:t>
            </a:r>
            <a:r>
              <a:rPr lang="ru-RU" sz="1200" baseline="0" dirty="0" smtClean="0"/>
              <a:t> в регионах </a:t>
            </a:r>
            <a:r>
              <a:rPr lang="ru-RU" sz="1200" dirty="0" smtClean="0"/>
              <a:t> ресурсные центры по поддержке СО НКО</a:t>
            </a:r>
            <a:r>
              <a:rPr lang="ru-RU" sz="1200" baseline="0" dirty="0" smtClean="0"/>
              <a:t> в большей степени занимаются помощью некоммерческим организациям по вопросам связанным с организационным развитием, </a:t>
            </a:r>
            <a:r>
              <a:rPr lang="ru-RU" sz="1200" baseline="0" dirty="0" err="1" smtClean="0"/>
              <a:t>фандрайзингом</a:t>
            </a:r>
            <a:r>
              <a:rPr lang="ru-RU" sz="1200" baseline="0" dirty="0" smtClean="0"/>
              <a:t>, развитием Р</a:t>
            </a:r>
            <a:r>
              <a:rPr lang="en-US" sz="1200" baseline="0" dirty="0" smtClean="0"/>
              <a:t>R-</a:t>
            </a:r>
            <a:r>
              <a:rPr lang="ru-RU" sz="1200" baseline="0" dirty="0" smtClean="0"/>
              <a:t>стратегией, помогают разрешать сложные юридические ситуации. Специалистов, способных осуществлять содержательное сопровождение деятельности НКО по разным темам на местах очень мало.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Потребность в таком сопровождении, приближенному к месту их деятельности,  отмечали практически в каждом регионе, где проходили мероприятия 1 –го Навигатора.</a:t>
            </a:r>
          </a:p>
          <a:p>
            <a:r>
              <a:rPr lang="ru-RU" dirty="0" smtClean="0"/>
              <a:t>В рамках нашей программы такими центрами стали уже сформированные в рамках реализуемых</a:t>
            </a:r>
            <a:r>
              <a:rPr lang="ru-RU" baseline="0" dirty="0" smtClean="0"/>
              <a:t> ранее фондом программ,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Центры передового опыта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7674-8ED0-429D-A5C4-01D7043159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 algn="just" defTabSz="10223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0" lang="ru-RU" sz="12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задачи:</a:t>
            </a:r>
          </a:p>
          <a:p>
            <a:pPr lvl="0" algn="just" defTabSz="10223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0" lang="ru-RU" sz="12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оказание методической и консультативной поддержки СО НКО на постоянной основе</a:t>
            </a:r>
          </a:p>
          <a:p>
            <a:pPr lvl="0" algn="ctr" defTabSz="102235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l" defTabSz="102235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0" lang="ru-RU" sz="12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распространение лучших практик</a:t>
            </a:r>
            <a:r>
              <a:rPr lang="ru-RU" sz="12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внедрение профилактических </a:t>
            </a:r>
            <a:r>
              <a:rPr kumimoji="0" lang="ru-RU" sz="1200" b="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услуг  в деятельность региональных СО НКО</a:t>
            </a:r>
            <a:endParaRPr lang="ru-RU" sz="1200" kern="12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A0D57-C868-4AA3-9650-B22A303005C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течение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отчетного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периода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велась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работа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изучению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лучших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практик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 НКО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последующего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распространения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передового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опыта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Поступило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22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заявки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оформления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материалов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качестве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лучших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практик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Ведется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анализ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прояснение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возникших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экспертов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вопросов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организациями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направившими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материалы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Целями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сбора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анализа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практик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представлены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слайде . Важно отметить что это продолжение большого блок работы Фонда 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сбора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лучших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практик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было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подготовлено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информационное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письмо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анкета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описанию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практики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размещены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сайте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www.sirotstvo.ru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странице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проекта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разосланы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некоммерческим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организациям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осуществляющим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свою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деятельность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сфере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защиты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детства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профилактики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социального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сиротства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Кроме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анкета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раздавалась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участникам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региональных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семинаров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проведения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анализа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определены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е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основные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критерии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(слайд)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Внастоящее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время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каждой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организацией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устанавлив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лен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индивидуальный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контакт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провод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ена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работа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дополнительному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сбору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информации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Основная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трудность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этом процессе на наш взгляд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связана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прежде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всего с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выбором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практик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соответствующих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критериям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Материалов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описывающих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работу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напрямую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влияющую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снижение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числа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детей-сирот и детей, оставшихся без попечения родителей,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недостаточно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Представляемый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опыт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деятельности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 НКО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лежит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в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основном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в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сфере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воспитания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подрастающего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поколения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информирования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обучения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родителей,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разовых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акций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мероприятий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семей.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Также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многие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организации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представляют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опыт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уже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известный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достаточно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распространенный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.. К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таким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проектам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например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относятся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волонтерская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деятельность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социализации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детей-сирот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через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творчество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спорт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совместное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общение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школы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приемных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родителей.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7674-8ED0-429D-A5C4-01D7043159E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7674-8ED0-429D-A5C4-01D7043159E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семинарах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принимали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участие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представители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 НКО,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государственных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муниципальных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учреждений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социальной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сферы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ходе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семинаров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решались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следующие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задачи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предоставление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системного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обзора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современного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состояния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дел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профилактике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социального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сиротства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история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вопроса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новейшие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данные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факторах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причинах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этой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социальной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проблемы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информация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принятых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программных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государственных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документах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нормативных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правовых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актах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этой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области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существующие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модели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профилактики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</a:t>
            </a: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анализ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практического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регионального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опыта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решению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проблемы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сиротства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презентация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разработанного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его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основе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Национальным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фондом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пакета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профилактических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услуг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семьи и детей,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включающего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стандарты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услуг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методические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руководства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предоставление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базовой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информации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каждой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услуге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получателях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содержании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результатах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</a:t>
            </a: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освещение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новой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нормативно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правовой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базы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работе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 НКО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сфере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социального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обслуживания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населения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опыта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сотрудничества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 НКО с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государственными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органами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учреждениями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профилактике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социального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сиротства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имеющихся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ресурсы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поддержки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 НКО;</a:t>
            </a: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предоставление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СО НКО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другим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участникам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семинаров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консультационной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поддержки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разработке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конкретных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проектов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сфере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профилактики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социального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сиротства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всех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семинарах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присутствовали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представители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региональных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исполнительной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власти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участие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мероприятиях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наряду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некоммерческими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организациями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позволило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укрепить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межсекторное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взаимодействие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местах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 НКО 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участвующие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семинарах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получили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консультантов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фонда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региональных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представителей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актуальную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информацию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проводящихся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региональных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конкурсах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возможностях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получения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поддержки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итогам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семинаров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подавляющее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большинство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участников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отмечали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как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значимые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себя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следующие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полученные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результаты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а) 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получение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новой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информации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методических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разработок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оказанию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помощи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семьям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детям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которые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они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оценивали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как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очень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качественные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детальные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соответствующие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своим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потребностям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</a:t>
            </a: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б)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существенное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продвижение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систематизации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своего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понимания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профилактики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социального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сиротства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как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направления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деятельности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получение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ответов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вопросы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теме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</a:t>
            </a: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в)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нахождение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потенциальных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партнеров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среди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участников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семинаров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  </a:t>
            </a:r>
            <a:endParaRPr lang="ru-RU" sz="1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7674-8ED0-429D-A5C4-01D7043159E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Вебинары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консультации будут решать следующие задачи: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консультирование представителей СО НКО по оптимальным методам взаимодействия с органами государственной власти;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содействие органам государственной власти в привлечении СО НКО к решению социальных проблем регионов.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7674-8ED0-429D-A5C4-01D7043159E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течение всего срока реализации программы проводились дистанционные (через специальный сервис на интернет-сайте, созданный в рамках прошлой программы фонда) и очные (в рамках окружных и методических семинаров) консультации для СО НКО по разработке конкретных проектов в сфере профилактики социального сиротства.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Вопросы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поступившие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 НКО,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касались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специфики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федеральной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региональных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программ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поддержки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социально-ориентированных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НКО,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механизмов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размеров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финансирования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условий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участия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организаций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некоммерческого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сектора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конкурсах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получение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финансовой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помощи.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Были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даны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рекомендации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более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чем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20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проектам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направленным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расширение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взаимодействия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НКО и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органов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государственной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власти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местах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рядом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организаций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индивидуальном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порядке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проведена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работа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разработке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проекта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формирования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замысла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целей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задач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детальной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разработки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чаще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всего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организации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обращались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готовыми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проектами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получением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содержательной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рецензии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проект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Анализ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проектов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показал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многих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случаях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специалисты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всегда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знакомы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опытом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организаций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выбранному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направлению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всегда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опираются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достоверную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информацию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реальных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факторах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возникновения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проблем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целевых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групп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задумывая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проект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только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исходя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субъективных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представлений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проблемах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Консультантами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фонда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всеми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обратившимися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организациями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были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детально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проработаны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типичные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ошибки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проектах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7674-8ED0-429D-A5C4-01D7043159E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провел для СО НКО методические семинары,  целью которых было приобретение СО НКО необходимых компетенций для осуществления деятельности в сфере профилактики  социального сиротства. В ходе семинаров представителям социально ориентированных некоммерческих организаций были представлены стандарты профилактических услуг, которые реализуются на базе ЦПО, особенности их реализации. Так в Республике Бурятия рассмотрели услуги: «Социально-бытовой патронаж семьи. (Домашний помощник)», «</a:t>
            </a:r>
            <a:r>
              <a:rPr lang="ru-RU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Социально-психолого-педагогическое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сопровождение ребенка в образовательном и социальном пространстве. (Реабилитационный досуг)», «Реабилитационный досуг», Волгоград представил «Информационно-методическое обеспечение деятельности по выявлению детей, нуждающихся в защите государства», «Психолого-педагогическое сопровождение семьи с риском отказа от новорожденных детей», Пермь - «Профессиональное (</a:t>
            </a:r>
            <a:r>
              <a:rPr lang="ru-RU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супервизорское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сопровождение специалистов, оказывающих социальные услуги семьям и детям». Разработаны программы обучающих семинаров и методические материалы, которые могут использоваться для обучения специалистов СО НКО.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работе семинаров приняло участие – 78 представителей СО НКО.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Семинары провидимые</a:t>
            </a:r>
            <a:r>
              <a:rPr lang="ru-RU" sz="1000" baseline="0" dirty="0" smtClean="0"/>
              <a:t>  на базе центров передового опыта, совместно с экспертом фонда  включали мастер-классы по конкретным услугам, реализуемым для семей и детей такие семинары позволили и продемонстрировать услуг, и обсудить способ ее включения в социальные проекты.</a:t>
            </a:r>
            <a:endParaRPr lang="ru-RU" sz="1000" dirty="0" smtClean="0"/>
          </a:p>
          <a:p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На протяжении всего проекта  специалисты ЦПО оказывали консультативное, методическое и </a:t>
            </a:r>
            <a:r>
              <a:rPr lang="ru-RU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супервизорское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сопровождение деятельности СО НКО.  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Наибольший интерес вызвали консультации связанные с разработкой конкретных проектов в сфере социального сиротства (более 60%), а также с планированием собственной деятельности организации (25%). 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Всего помощь получили 60 организаций (по 20 в каждом центре). Было подготовлено и подано на получение финансирование в различные </a:t>
            </a:r>
            <a:r>
              <a:rPr lang="ru-RU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грантодающие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организации более 20 проектов.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7674-8ED0-429D-A5C4-01D7043159E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4"/>
          <p:cNvSpPr txBox="1">
            <a:spLocks noChangeArrowheads="1"/>
          </p:cNvSpPr>
          <p:nvPr userDrawn="1"/>
        </p:nvSpPr>
        <p:spPr bwMode="auto">
          <a:xfrm>
            <a:off x="1619250" y="404813"/>
            <a:ext cx="667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>
                <a:solidFill>
                  <a:srgbClr val="A28A00"/>
                </a:solidFill>
              </a:rPr>
              <a:t>Национальный фонд защиты детей от жестокого обращения</a:t>
            </a:r>
          </a:p>
        </p:txBody>
      </p:sp>
      <p:pic>
        <p:nvPicPr>
          <p:cNvPr id="5" name="Picture 1026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88913"/>
            <a:ext cx="6461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4300" y="4149725"/>
            <a:ext cx="4824413" cy="13668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A28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ct val="0"/>
              </a:spcBef>
              <a:tabLst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8BEE0EB-57F0-460C-BF31-F9837D294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7691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49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28675" y="6092825"/>
            <a:ext cx="8280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</a:t>
            </a:r>
            <a:r>
              <a:rPr lang="ru-RU" sz="1000"/>
              <a:t>Слайд </a:t>
            </a:r>
            <a:fld id="{440CA8B7-3418-4AB2-A3DF-46E4EB6DCB78}" type="slidenum">
              <a:rPr lang="ru-RU" sz="1000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68960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689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28675" y="6092825"/>
            <a:ext cx="8280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</a:t>
            </a:r>
            <a:r>
              <a:rPr lang="ru-RU" sz="1000"/>
              <a:t>Слайд </a:t>
            </a:r>
            <a:fld id="{E7A0C514-67F3-4058-9CEA-4D2DA4B73E22}" type="slidenum">
              <a:rPr lang="ru-RU" sz="1000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55F4-7C48-49AF-A399-18508CF46675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DA5B-9396-4DFF-9BE1-DE31CED01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D495-F2B7-4F22-99C7-D4087E8C381B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60CF-D40D-4AC4-9D34-C99C0B7B3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2981-A55D-44A9-83C1-21FD3FF4F8A5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875E-780C-4460-9525-FBFB5AB1F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9707-7108-458A-A4B8-4014B954D805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EAFD-8E1F-45C7-A419-EC5D164B0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137F2-DEE4-4A10-A28C-EDCC33F47E90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BEE1-B63F-44AE-AE17-AAEC66CE0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FF8F-0DCB-44EF-8841-D5E44850B59B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89ED-6BAD-489F-8FCF-9AB64B6E4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6449-8778-4715-B320-38DE97BAD266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AFA8-E226-437D-BD23-5E6FED4C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D194-D426-416D-8DD6-2273E61BCE96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CB4D-880F-4D3D-857F-8DE099264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7691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28675" y="6092825"/>
            <a:ext cx="8280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</a:t>
            </a:r>
            <a:r>
              <a:rPr lang="ru-RU" sz="1000"/>
              <a:t>Слайд </a:t>
            </a:r>
            <a:fld id="{8225B400-7303-4626-A74C-F26DC62AC63A}" type="slidenum">
              <a:rPr lang="ru-RU" sz="1000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  <p:transition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E57F-A306-4354-8F9F-4128C43062D7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E21A-7B8F-49FC-B074-6F38A2C58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16E1-9C0A-4984-B859-32DDCD6A084F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73FF-F4DF-4FEE-8CF7-769ABF176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F842-574F-466B-A1A8-2010AEDC6F52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6F54-D737-4113-A69C-261176325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28675" y="6092825"/>
            <a:ext cx="8280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</a:t>
            </a:r>
            <a:r>
              <a:rPr lang="ru-RU" sz="1000"/>
              <a:t>Слайд </a:t>
            </a:r>
            <a:fld id="{F109CF87-CBD3-4B1F-BEE9-4CD7857B0A0D}" type="slidenum">
              <a:rPr lang="ru-RU" sz="1000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7691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828675" y="6092825"/>
            <a:ext cx="8280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</a:t>
            </a:r>
            <a:r>
              <a:rPr lang="ru-RU" sz="1000"/>
              <a:t>Слайд </a:t>
            </a:r>
            <a:fld id="{977ED9AC-2047-4DAD-90F0-BB23941455BB}" type="slidenum">
              <a:rPr lang="ru-RU" sz="1000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828675" y="6092825"/>
            <a:ext cx="8280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</a:t>
            </a:r>
            <a:r>
              <a:rPr lang="ru-RU" sz="1000"/>
              <a:t>Слайд </a:t>
            </a:r>
            <a:fld id="{0FEC2D1A-62FE-4081-9E9A-7E28816A8CC8}" type="slidenum">
              <a:rPr lang="ru-RU" sz="1000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7691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28675" y="6092825"/>
            <a:ext cx="8280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</a:t>
            </a:r>
            <a:r>
              <a:rPr lang="ru-RU" sz="1000"/>
              <a:t>Слайд </a:t>
            </a:r>
            <a:fld id="{8C41FE27-ACC4-47F5-88A2-E59C8A5B7792}" type="slidenum">
              <a:rPr lang="ru-RU" sz="1000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-323850" y="6165850"/>
            <a:ext cx="1547813" cy="2159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	       </a:t>
            </a:r>
            <a:r>
              <a:rPr lang="ru-RU" sz="1000"/>
              <a:t>Слайд </a:t>
            </a:r>
            <a:fld id="{6F3EFAC5-47E4-414B-ABFA-DC98F3DC7B60}" type="slidenum">
              <a:rPr lang="ru-RU" sz="1000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828675" y="6092825"/>
            <a:ext cx="8280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</a:t>
            </a:r>
            <a:r>
              <a:rPr lang="ru-RU" sz="1000"/>
              <a:t>Слайд </a:t>
            </a:r>
            <a:fld id="{A4D5ECE9-04E6-4588-B9D2-A293F6A88144}" type="slidenum">
              <a:rPr lang="ru-RU" sz="1000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828675" y="6092825"/>
            <a:ext cx="82804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</a:t>
            </a:r>
            <a:r>
              <a:rPr lang="ru-RU" sz="1000"/>
              <a:t>Слайд </a:t>
            </a:r>
            <a:fld id="{4215BBAF-C771-402F-8F37-0C807E1EBC38}" type="slidenum">
              <a:rPr lang="ru-RU" sz="1000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strips dir="ld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28A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28A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28A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28A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28A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A28A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A28A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A28A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A28A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4EBBC3-21DE-45A3-AA8E-71943435A306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DAA416-30A9-4C3A-95B3-D157D7044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9" descr="nfpcc-bi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6225"/>
            <a:ext cx="33289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411760" y="4653136"/>
            <a:ext cx="4680520" cy="62872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sx="1000" sy="1000" algn="bl" rotWithShape="0">
              <a:prstClr val="black"/>
            </a:outerShdw>
          </a:effectLst>
        </p:spPr>
        <p:txBody>
          <a:bodyPr>
            <a:norm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ru-RU" sz="1900" dirty="0" smtClean="0">
                <a:ea typeface="Calibri" pitchFamily="34" charset="0"/>
                <a:cs typeface="Calibri" pitchFamily="34" charset="0"/>
              </a:rPr>
              <a:t>Л.В. </a:t>
            </a:r>
            <a:r>
              <a:rPr lang="ru-RU" sz="1900" dirty="0" err="1" smtClean="0">
                <a:ea typeface="Calibri" pitchFamily="34" charset="0"/>
                <a:cs typeface="Calibri" pitchFamily="34" charset="0"/>
              </a:rPr>
              <a:t>Байбородова</a:t>
            </a:r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5536" y="2132856"/>
            <a:ext cx="8568952" cy="244827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sx="1000" sy="1000" algn="bl" rotWithShape="0">
              <a:prstClr val="black"/>
            </a:outerShdw>
          </a:effectLst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развития межрегиональной  сети поддержки СО НКО, внедряющих профилактические социальные услуги для семьи и детей </a:t>
            </a:r>
            <a:endParaRPr lang="ru-RU" sz="2400" dirty="0" smtClean="0">
              <a:solidFill>
                <a:srgbClr val="B38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solidFill>
                <a:srgbClr val="B38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solidFill>
                <a:srgbClr val="B38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/>
              <a:t> </a:t>
            </a:r>
          </a:p>
        </p:txBody>
      </p:sp>
      <p:pic>
        <p:nvPicPr>
          <p:cNvPr id="13324" name="Picture 1026" descr="shtri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9725" y="333375"/>
            <a:ext cx="100488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026" descr="shtri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9725" y="173038"/>
            <a:ext cx="1004888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результаты работы межрегиональных ЦПО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2908920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/>
              <a:t>Проведение методических семинаров и мастер-классов (приняли участие 78 представителей НКО)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err="1" smtClean="0"/>
              <a:t>Супервизорское</a:t>
            </a:r>
            <a:r>
              <a:rPr lang="ru-RU" sz="2000" dirty="0" smtClean="0"/>
              <a:t> сопровождение проектов, реализуемых региональными НКО (30 организаций)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/>
              <a:t>Консультативный сервис (помощь получили 60 социально - ориентированных организаций)</a:t>
            </a:r>
            <a:endParaRPr lang="ru-RU" sz="2000" dirty="0"/>
          </a:p>
        </p:txBody>
      </p:sp>
      <p:pic>
        <p:nvPicPr>
          <p:cNvPr id="6145" name="Picture 1" descr="N:\01 Фонд\01-2 ДЕПАРТАМЕНТ РАЗВИТИЯ\01-3-4 ГРАНТЫ И КОНКУРСЫ\МИНЭКОНОМРАЗВИТИЯ 2\ФОТО\ноябрь супер Волгоград\DSC00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25144"/>
            <a:ext cx="3131840" cy="2132856"/>
          </a:xfrm>
          <a:prstGeom prst="rect">
            <a:avLst/>
          </a:prstGeom>
          <a:noFill/>
        </p:spPr>
      </p:pic>
      <p:pic>
        <p:nvPicPr>
          <p:cNvPr id="6146" name="Picture 2" descr="N:\01 Фонд\01-2 ДЕПАРТАМЕНТ РАЗВИТИЯ\01-3-4 ГРАНТЫ И КОНКУРСЫ\МИНЭКОНОМРАЗВИТИЯ 2\ФОТО\февр. круг стол Бурятия\image-26-08-15-02-1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2915816" cy="2132856"/>
          </a:xfrm>
          <a:prstGeom prst="rect">
            <a:avLst/>
          </a:prstGeom>
          <a:noFill/>
        </p:spPr>
      </p:pic>
      <p:pic>
        <p:nvPicPr>
          <p:cNvPr id="6147" name="Picture 3" descr="N:\01 Фонд\01-2 ДЕПАРТАМЕНТ РАЗВИТИЯ\01-3-4 ГРАНТЫ И КОНКУРСЫ\МИНЭКОНОМРАЗВИТИЯ 2\ФОТО\18-19 авг сем Барнаул\игроте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25144"/>
            <a:ext cx="3096344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840538" cy="79216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B38F2F"/>
                </a:solidFill>
              </a:rPr>
              <a:t>СОЦИАЛЬНЫЙ НАВИГАТОР НКО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2117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600" b="1" dirty="0" smtClean="0"/>
              <a:t>	Цель </a:t>
            </a:r>
            <a:r>
              <a:rPr lang="ru-RU" sz="1600" b="1" dirty="0"/>
              <a:t>программы – </a:t>
            </a:r>
            <a:r>
              <a:rPr lang="ru-RU" sz="1600" dirty="0"/>
              <a:t>содействие СО НКО в приобретении необходимых компетенций для осуществления деятельности в сфере профилактики социального сиротства, разработке и реализации конкретных проектов в этой области.</a:t>
            </a:r>
          </a:p>
          <a:p>
            <a:pPr marL="0" indent="0">
              <a:buFontTx/>
              <a:buNone/>
              <a:defRPr/>
            </a:pPr>
            <a:r>
              <a:rPr lang="ru-RU" sz="1600" b="1" dirty="0" smtClean="0"/>
              <a:t>	Задачи </a:t>
            </a:r>
            <a:r>
              <a:rPr lang="ru-RU" sz="1600" b="1" dirty="0"/>
              <a:t>программы:</a:t>
            </a:r>
            <a:endParaRPr lang="ru-RU" sz="1600" dirty="0"/>
          </a:p>
          <a:p>
            <a:pPr algn="just">
              <a:defRPr/>
            </a:pPr>
            <a:r>
              <a:rPr lang="ru-RU" sz="1600" b="1" dirty="0"/>
              <a:t>	</a:t>
            </a:r>
            <a:r>
              <a:rPr lang="ru-RU" sz="1600" dirty="0" smtClean="0"/>
              <a:t> </a:t>
            </a:r>
            <a:r>
              <a:rPr lang="ru-RU" sz="1600" dirty="0"/>
              <a:t>представление социально ориентированным НКО и распространение стандартизированных и методически описанных лучших практик и услуг в сфере профилактики социального сиротства;</a:t>
            </a:r>
          </a:p>
          <a:p>
            <a:pPr algn="just">
              <a:defRPr/>
            </a:pPr>
            <a:r>
              <a:rPr lang="ru-RU" sz="1600" dirty="0"/>
              <a:t>	- методическое и консультативное сопровождение разработки социально ориентированными НКО конкретных проектов в сфере профилактики социального сиротства;</a:t>
            </a:r>
          </a:p>
          <a:p>
            <a:pPr algn="just">
              <a:defRPr/>
            </a:pPr>
            <a:r>
              <a:rPr lang="ru-RU" sz="1600" dirty="0"/>
              <a:t>	</a:t>
            </a:r>
            <a:r>
              <a:rPr lang="ru-RU" sz="1600" dirty="0" smtClean="0"/>
              <a:t> </a:t>
            </a:r>
            <a:r>
              <a:rPr lang="ru-RU" sz="1600" dirty="0"/>
              <a:t>формирование методических площадок для консультативной поддержки социально ориентированных НКО и распространения лучших практик (на базе 4 Центров передового опыта, созданных фондом);</a:t>
            </a:r>
          </a:p>
          <a:p>
            <a:pPr algn="just">
              <a:defRPr/>
            </a:pPr>
            <a:r>
              <a:rPr lang="ru-RU" sz="1600" dirty="0"/>
              <a:t>	</a:t>
            </a:r>
            <a:r>
              <a:rPr lang="ru-RU" sz="1600" dirty="0" smtClean="0"/>
              <a:t>-расширение </a:t>
            </a:r>
            <a:r>
              <a:rPr lang="ru-RU" sz="1600" dirty="0"/>
              <a:t>и размещение на интернет-сайте банка лучших практик СО НКО в сфере профилактики социального </a:t>
            </a:r>
            <a:r>
              <a:rPr lang="ru-RU" sz="1600" dirty="0" smtClean="0"/>
              <a:t>сиротства</a:t>
            </a:r>
            <a:endParaRPr lang="ru-RU" sz="1600" dirty="0"/>
          </a:p>
          <a:p>
            <a:pPr>
              <a:defRPr/>
            </a:pPr>
            <a:r>
              <a:rPr lang="ru-RU" sz="1600" dirty="0"/>
              <a:t>	</a:t>
            </a:r>
          </a:p>
        </p:txBody>
      </p:sp>
      <p:sp>
        <p:nvSpPr>
          <p:cNvPr id="29700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	       </a:t>
            </a:r>
            <a:endParaRPr lang="ru-RU" sz="1000" dirty="0" smtClean="0"/>
          </a:p>
        </p:txBody>
      </p:sp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	      </a:t>
            </a:r>
            <a:endParaRPr lang="ru-RU" sz="1000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700213"/>
            <a:ext cx="66976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088" y="260350"/>
            <a:ext cx="7921625" cy="7921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kern="0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Межрегиональные центры </a:t>
            </a:r>
            <a:r>
              <a:rPr lang="ru-RU" sz="2400" kern="0" dirty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передового опыта </a:t>
            </a:r>
          </a:p>
        </p:txBody>
      </p:sp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      </a:t>
            </a:r>
            <a:endParaRPr lang="ru-RU" sz="10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268760"/>
          <a:ext cx="51125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436096" y="1484784"/>
            <a:ext cx="3456384" cy="4603081"/>
            <a:chOff x="72008" y="3111930"/>
            <a:chExt cx="3456384" cy="274795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2008" y="3151676"/>
              <a:ext cx="3456384" cy="2708211"/>
            </a:xfrm>
            <a:prstGeom prst="roundRect">
              <a:avLst/>
            </a:prstGeom>
            <a:solidFill>
              <a:srgbClr val="EDDFB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32204" y="3111930"/>
              <a:ext cx="3191976" cy="2443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8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оказание методической и консультативной поддержки СО НКО на постоянной основе</a:t>
              </a:r>
            </a:p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0" lang="ru-RU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18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распространение лучших практик</a:t>
              </a:r>
              <a:r>
                <a:rPr lang="ru-RU" sz="1800" b="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, внедрение профилактических </a:t>
              </a:r>
              <a:r>
                <a:rPr kumimoji="0" lang="ru-RU" sz="1800" b="0" i="0" u="none" strike="noStrike" kern="1200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услуг  в деятельность региональных СО НКО</a:t>
              </a:r>
              <a:endParaRPr lang="ru-RU" sz="1800" kern="1200" dirty="0"/>
            </a:p>
          </p:txBody>
        </p:sp>
      </p:grpSp>
      <p:sp>
        <p:nvSpPr>
          <p:cNvPr id="7" name="Заголовок 2"/>
          <p:cNvSpPr txBox="1">
            <a:spLocks/>
          </p:cNvSpPr>
          <p:nvPr/>
        </p:nvSpPr>
        <p:spPr>
          <a:xfrm>
            <a:off x="971600" y="260350"/>
            <a:ext cx="7488832" cy="1008410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sz="2400" kern="0" dirty="0" err="1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П</a:t>
            </a:r>
            <a:r>
              <a:rPr lang="ru-RU" sz="2400" dirty="0" err="1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рофилизация</a:t>
            </a:r>
            <a:r>
              <a:rPr lang="ru-RU" sz="2400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межрегиональных центров передового опыта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A28A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769100" cy="64837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B38F2F"/>
                </a:solidFill>
              </a:rPr>
              <a:t>Сбор и анализ лучших практик</a:t>
            </a:r>
            <a:endParaRPr lang="ru-RU" sz="2800" b="1" dirty="0">
              <a:solidFill>
                <a:srgbClr val="B38F2F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3888432" cy="4896544"/>
          </a:xfrm>
        </p:spPr>
        <p:txBody>
          <a:bodyPr/>
          <a:lstStyle/>
          <a:p>
            <a:pPr>
              <a:spcAft>
                <a:spcPts val="1800"/>
              </a:spcAft>
              <a:buNone/>
            </a:pPr>
            <a:r>
              <a:rPr lang="ru-RU" sz="1600" dirty="0" smtClean="0"/>
              <a:t>	</a:t>
            </a:r>
            <a:r>
              <a:rPr lang="en-US" sz="1800" b="1" dirty="0" err="1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</a:t>
            </a:r>
            <a:r>
              <a:rPr lang="ru-RU" sz="1800" b="1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работы: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err="1" smtClean="0"/>
              <a:t>выявление</a:t>
            </a:r>
            <a:r>
              <a:rPr lang="en-US" sz="1800" dirty="0" smtClean="0"/>
              <a:t> и </a:t>
            </a:r>
            <a:r>
              <a:rPr lang="en-US" sz="1800" dirty="0" err="1" smtClean="0"/>
              <a:t>распространение</a:t>
            </a:r>
            <a:r>
              <a:rPr lang="en-US" sz="1800" dirty="0" smtClean="0"/>
              <a:t> </a:t>
            </a:r>
            <a:r>
              <a:rPr lang="en-US" sz="1800" dirty="0" err="1" smtClean="0"/>
              <a:t>наиболее</a:t>
            </a:r>
            <a:r>
              <a:rPr lang="en-US" sz="1800" dirty="0" smtClean="0"/>
              <a:t> </a:t>
            </a:r>
            <a:r>
              <a:rPr lang="en-US" sz="1800" dirty="0" err="1" smtClean="0"/>
              <a:t>эффективного</a:t>
            </a:r>
            <a:r>
              <a:rPr lang="en-US" sz="1800" dirty="0" smtClean="0"/>
              <a:t> </a:t>
            </a:r>
            <a:r>
              <a:rPr lang="en-US" sz="1800" dirty="0" err="1" smtClean="0"/>
              <a:t>инновационного</a:t>
            </a:r>
            <a:r>
              <a:rPr lang="en-US" sz="1800" dirty="0" smtClean="0"/>
              <a:t> </a:t>
            </a:r>
            <a:r>
              <a:rPr lang="en-US" sz="1800" dirty="0" err="1" smtClean="0"/>
              <a:t>опыта</a:t>
            </a:r>
            <a:r>
              <a:rPr lang="en-US" sz="1800" dirty="0" smtClean="0"/>
              <a:t> СО НКО в </a:t>
            </a:r>
            <a:r>
              <a:rPr lang="en-US" sz="1800" dirty="0" err="1" smtClean="0"/>
              <a:t>сфере</a:t>
            </a:r>
            <a:r>
              <a:rPr lang="en-US" sz="1800" dirty="0" smtClean="0"/>
              <a:t> </a:t>
            </a:r>
            <a:r>
              <a:rPr lang="en-US" sz="1800" dirty="0" err="1" smtClean="0"/>
              <a:t>профилактики</a:t>
            </a:r>
            <a:r>
              <a:rPr lang="en-US" sz="1800" dirty="0" smtClean="0"/>
              <a:t> социального </a:t>
            </a:r>
            <a:r>
              <a:rPr lang="en-US" sz="1800" dirty="0" err="1" smtClean="0"/>
              <a:t>сиротства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err="1" smtClean="0"/>
              <a:t>помощь</a:t>
            </a:r>
            <a:r>
              <a:rPr lang="en-US" sz="1800" dirty="0" smtClean="0"/>
              <a:t> СО НКО в </a:t>
            </a:r>
            <a:r>
              <a:rPr lang="en-US" sz="1800" dirty="0" err="1" smtClean="0"/>
              <a:t>методическом</a:t>
            </a:r>
            <a:r>
              <a:rPr lang="en-US" sz="1800" dirty="0" smtClean="0"/>
              <a:t> </a:t>
            </a:r>
            <a:r>
              <a:rPr lang="en-US" sz="1800" dirty="0" err="1" smtClean="0"/>
              <a:t>оформлении</a:t>
            </a:r>
            <a:r>
              <a:rPr lang="en-US" sz="1800" dirty="0" smtClean="0"/>
              <a:t> </a:t>
            </a:r>
            <a:r>
              <a:rPr lang="en-US" sz="1800" dirty="0" err="1" smtClean="0"/>
              <a:t>наиболее</a:t>
            </a:r>
            <a:r>
              <a:rPr lang="en-US" sz="1800" dirty="0" smtClean="0"/>
              <a:t> </a:t>
            </a:r>
            <a:r>
              <a:rPr lang="en-US" sz="1800" dirty="0" err="1" smtClean="0"/>
              <a:t>эффективного</a:t>
            </a:r>
            <a:r>
              <a:rPr lang="en-US" sz="1800" dirty="0" smtClean="0"/>
              <a:t> </a:t>
            </a:r>
            <a:r>
              <a:rPr lang="en-US" sz="1800" dirty="0" err="1" smtClean="0"/>
              <a:t>опыта</a:t>
            </a:r>
            <a:r>
              <a:rPr lang="en-US" sz="1800" dirty="0" smtClean="0"/>
              <a:t>,</a:t>
            </a:r>
            <a:endParaRPr lang="ru-RU" sz="18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 err="1" smtClean="0"/>
              <a:t>повышение</a:t>
            </a:r>
            <a:r>
              <a:rPr lang="en-US" sz="1800" dirty="0" smtClean="0"/>
              <a:t> </a:t>
            </a:r>
            <a:r>
              <a:rPr lang="en-US" sz="1800" dirty="0" err="1" smtClean="0"/>
              <a:t>потенциала</a:t>
            </a:r>
            <a:r>
              <a:rPr lang="en-US" sz="1800" dirty="0" smtClean="0"/>
              <a:t> СО НКО в </a:t>
            </a:r>
            <a:r>
              <a:rPr lang="en-US" sz="1800" dirty="0" err="1" smtClean="0"/>
              <a:t>осмыслении</a:t>
            </a:r>
            <a:r>
              <a:rPr lang="en-US" sz="1800" dirty="0" smtClean="0"/>
              <a:t> и </a:t>
            </a:r>
            <a:r>
              <a:rPr lang="en-US" sz="1800" dirty="0" err="1" smtClean="0"/>
              <a:t>представлении</a:t>
            </a:r>
            <a:r>
              <a:rPr lang="en-US" sz="1800" dirty="0" smtClean="0"/>
              <a:t> </a:t>
            </a:r>
            <a:r>
              <a:rPr lang="en-US" sz="1800" dirty="0" err="1" smtClean="0"/>
              <a:t>своего</a:t>
            </a:r>
            <a:r>
              <a:rPr lang="en-US" sz="1800" dirty="0" smtClean="0"/>
              <a:t> </a:t>
            </a:r>
            <a:r>
              <a:rPr lang="en-US" sz="1800" dirty="0" err="1" smtClean="0"/>
              <a:t>опыта</a:t>
            </a:r>
            <a:r>
              <a:rPr lang="en-US" sz="1800" dirty="0" smtClean="0"/>
              <a:t> в </a:t>
            </a:r>
            <a:r>
              <a:rPr lang="en-US" sz="1800" dirty="0" err="1" smtClean="0"/>
              <a:t>профессиональной</a:t>
            </a:r>
            <a:r>
              <a:rPr lang="en-US" sz="1800" dirty="0" smtClean="0"/>
              <a:t> </a:t>
            </a:r>
            <a:r>
              <a:rPr lang="en-US" sz="1800" dirty="0" err="1" smtClean="0"/>
              <a:t>среде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16288" cy="4536504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ru-RU" sz="1400" dirty="0" smtClean="0"/>
              <a:t>	</a:t>
            </a:r>
            <a:r>
              <a:rPr lang="ru-RU" sz="1800" b="1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1800" b="1" dirty="0" err="1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сновные</a:t>
            </a:r>
            <a:r>
              <a:rPr lang="en-US" sz="1800" b="1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r>
              <a:rPr lang="ru-RU" sz="1800" b="1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анализа</a:t>
            </a:r>
            <a:r>
              <a:rPr lang="en-US" sz="1800" b="1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800" b="1" dirty="0" smtClean="0">
              <a:solidFill>
                <a:srgbClr val="B38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None/>
            </a:pPr>
            <a:endParaRPr lang="ru-RU" sz="18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smtClean="0"/>
              <a:t>а) </a:t>
            </a:r>
            <a:r>
              <a:rPr lang="en-US" sz="1800" dirty="0" err="1" smtClean="0"/>
              <a:t>направленность</a:t>
            </a:r>
            <a:r>
              <a:rPr lang="en-US" sz="1800" dirty="0" smtClean="0"/>
              <a:t> </a:t>
            </a:r>
            <a:r>
              <a:rPr lang="en-US" sz="1800" dirty="0" err="1" smtClean="0"/>
              <a:t>предложенной</a:t>
            </a:r>
            <a:r>
              <a:rPr lang="en-US" sz="1800" dirty="0" smtClean="0"/>
              <a:t> </a:t>
            </a:r>
            <a:r>
              <a:rPr lang="en-US" sz="1800" dirty="0" err="1" smtClean="0"/>
              <a:t>практики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en-US" sz="1800" dirty="0" err="1" smtClean="0"/>
              <a:t>профилактику</a:t>
            </a:r>
            <a:r>
              <a:rPr lang="en-US" sz="1800" dirty="0" smtClean="0"/>
              <a:t> и </a:t>
            </a:r>
            <a:r>
              <a:rPr lang="en-US" sz="1800" dirty="0" err="1" smtClean="0"/>
              <a:t>преодоление</a:t>
            </a:r>
            <a:r>
              <a:rPr lang="en-US" sz="1800" dirty="0" smtClean="0"/>
              <a:t> социального </a:t>
            </a:r>
            <a:r>
              <a:rPr lang="en-US" sz="1800" dirty="0" err="1" smtClean="0"/>
              <a:t>сиротства</a:t>
            </a:r>
            <a:r>
              <a:rPr lang="en-US" sz="1800" dirty="0" smtClean="0"/>
              <a:t> </a:t>
            </a:r>
            <a:r>
              <a:rPr lang="ru-RU" sz="1800" dirty="0" smtClean="0"/>
              <a:t>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smtClean="0"/>
              <a:t>б) </a:t>
            </a:r>
            <a:r>
              <a:rPr lang="en-US" sz="1800" dirty="0" err="1" smtClean="0"/>
              <a:t>инновационность</a:t>
            </a:r>
            <a:r>
              <a:rPr lang="en-US" sz="1800" dirty="0" smtClean="0"/>
              <a:t> (</a:t>
            </a:r>
            <a:r>
              <a:rPr lang="en-US" sz="1800" dirty="0" err="1" smtClean="0"/>
              <a:t>не</a:t>
            </a:r>
            <a:r>
              <a:rPr lang="en-US" sz="1800" dirty="0" smtClean="0"/>
              <a:t> </a:t>
            </a:r>
            <a:r>
              <a:rPr lang="en-US" sz="1800" dirty="0" err="1" smtClean="0"/>
              <a:t>распространены</a:t>
            </a:r>
            <a:r>
              <a:rPr lang="en-US" sz="1800" dirty="0" smtClean="0"/>
              <a:t> </a:t>
            </a:r>
            <a:r>
              <a:rPr lang="en-US" sz="1800" dirty="0" err="1" smtClean="0"/>
              <a:t>повсеместно</a:t>
            </a:r>
            <a:r>
              <a:rPr lang="en-US" sz="1800" dirty="0" smtClean="0"/>
              <a:t>, </a:t>
            </a:r>
            <a:r>
              <a:rPr lang="en-US" sz="1800" dirty="0" err="1" smtClean="0"/>
              <a:t>не</a:t>
            </a:r>
            <a:r>
              <a:rPr lang="en-US" sz="1800" dirty="0" smtClean="0"/>
              <a:t> </a:t>
            </a:r>
            <a:r>
              <a:rPr lang="en-US" sz="1800" dirty="0" err="1" smtClean="0"/>
              <a:t>стали</a:t>
            </a:r>
            <a:r>
              <a:rPr lang="en-US" sz="1800" dirty="0" smtClean="0"/>
              <a:t> </a:t>
            </a:r>
            <a:r>
              <a:rPr lang="en-US" sz="1800" dirty="0" err="1" smtClean="0"/>
              <a:t>традиционными</a:t>
            </a:r>
            <a:r>
              <a:rPr lang="en-US" sz="1800" dirty="0" smtClean="0"/>
              <a:t>);</a:t>
            </a:r>
            <a:endParaRPr lang="ru-RU" sz="18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smtClean="0"/>
              <a:t>в) </a:t>
            </a:r>
            <a:r>
              <a:rPr lang="en-US" sz="1800" dirty="0" err="1" smtClean="0"/>
              <a:t>воспроизводимость</a:t>
            </a:r>
            <a:r>
              <a:rPr lang="en-US" sz="1800" dirty="0" smtClean="0"/>
              <a:t> </a:t>
            </a:r>
            <a:r>
              <a:rPr lang="en-US" sz="1800" dirty="0" err="1" smtClean="0"/>
              <a:t>данного</a:t>
            </a:r>
            <a:r>
              <a:rPr lang="en-US" sz="1800" dirty="0" smtClean="0"/>
              <a:t> </a:t>
            </a:r>
            <a:r>
              <a:rPr lang="en-US" sz="1800" dirty="0" err="1" smtClean="0"/>
              <a:t>опыта</a:t>
            </a:r>
            <a:r>
              <a:rPr lang="en-US" sz="1800" dirty="0" smtClean="0"/>
              <a:t> в </a:t>
            </a:r>
            <a:r>
              <a:rPr lang="en-US" sz="1800" dirty="0" err="1" smtClean="0"/>
              <a:t>других</a:t>
            </a:r>
            <a:r>
              <a:rPr lang="en-US" sz="1800" dirty="0" smtClean="0"/>
              <a:t> </a:t>
            </a:r>
            <a:r>
              <a:rPr lang="en-US" sz="1800" dirty="0" err="1" smtClean="0"/>
              <a:t>условиях</a:t>
            </a:r>
            <a:r>
              <a:rPr lang="en-US" sz="1800" dirty="0" smtClean="0"/>
              <a:t>, </a:t>
            </a:r>
            <a:r>
              <a:rPr lang="en-US" sz="1800" dirty="0" err="1" smtClean="0"/>
              <a:t>наличие</a:t>
            </a:r>
            <a:r>
              <a:rPr lang="en-US" sz="1800" dirty="0" smtClean="0"/>
              <a:t> </a:t>
            </a:r>
            <a:r>
              <a:rPr lang="en-US" sz="1800" dirty="0" err="1" smtClean="0"/>
              <a:t>возможности</a:t>
            </a:r>
            <a:r>
              <a:rPr lang="en-US" sz="1800" dirty="0" smtClean="0"/>
              <a:t> и </a:t>
            </a:r>
            <a:r>
              <a:rPr lang="en-US" sz="1800" dirty="0" err="1" smtClean="0"/>
              <a:t>механизмов</a:t>
            </a:r>
            <a:r>
              <a:rPr lang="en-US" sz="1800" dirty="0" smtClean="0"/>
              <a:t> </a:t>
            </a:r>
            <a:r>
              <a:rPr lang="en-US" sz="1800" dirty="0" err="1" smtClean="0"/>
              <a:t>возможности</a:t>
            </a:r>
            <a:r>
              <a:rPr lang="en-US" sz="1800" dirty="0" smtClean="0"/>
              <a:t> </a:t>
            </a:r>
            <a:r>
              <a:rPr lang="en-US" sz="1800" dirty="0" err="1" smtClean="0"/>
              <a:t>его</a:t>
            </a:r>
            <a:r>
              <a:rPr lang="en-US" sz="1800" dirty="0" smtClean="0"/>
              <a:t> </a:t>
            </a:r>
            <a:r>
              <a:rPr lang="en-US" sz="1800" dirty="0" err="1" smtClean="0"/>
              <a:t>распространения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endParaRPr lang="ru-RU" sz="1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       </a:t>
            </a:r>
            <a:endParaRPr lang="ru-RU" sz="1000" dirty="0"/>
          </a:p>
        </p:txBody>
      </p:sp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Проведение круглых столов для специалистов СО НКО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863600" y="6093296"/>
            <a:ext cx="8280400" cy="196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       </a:t>
            </a:r>
            <a:endParaRPr lang="ru-RU" sz="1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88024" y="1391405"/>
            <a:ext cx="40324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1400" b="0" dirty="0" smtClean="0">
                <a:latin typeface="+mn-lt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руглый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стол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направлен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ный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согласование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профессиональных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подходов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сбору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анализу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лучших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практик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профилактике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социального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сиротств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 algn="just" eaLnBrk="0" hangingPunct="0">
              <a:buFont typeface="Wingdings" pitchFamily="2" charset="2"/>
              <a:buChar char="Ø"/>
            </a:pPr>
            <a:r>
              <a:rPr lang="ru-RU" sz="1400" b="0" dirty="0" smtClean="0">
                <a:latin typeface="+mn-lt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руглый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стол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посвящен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ый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обмену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опытом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работы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между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СО НКО,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представлению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передовых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инновационных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практик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работы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каждой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организации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endParaRPr lang="ru-RU" sz="1400" b="0" dirty="0" smtClean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b="0" dirty="0" smtClean="0">
                <a:latin typeface="+mn-lt"/>
              </a:rPr>
              <a:t>круглые  столы в гг. Улан-Удэ и Волгоград «Деятельность СО НКО региона в сфере защиты и поддержки семьи и детства» , направленные на знакомство и обмен опытом работы региональных СО НКО</a:t>
            </a:r>
          </a:p>
          <a:p>
            <a:pPr algn="just">
              <a:buFont typeface="Wingdings" pitchFamily="2" charset="2"/>
              <a:buChar char="Ø"/>
            </a:pPr>
            <a:endParaRPr lang="ru-RU" sz="1400" b="0" dirty="0" smtClean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b="0" dirty="0" smtClean="0">
                <a:latin typeface="+mn-lt"/>
              </a:rPr>
              <a:t>круглый стол для СО НКО Москвы  «Социальные услуги для семей и детей в сфере профилактики и преодоления социального сиротства: российский опыт и возможности СО НКО»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071801"/>
            <a:ext cx="381642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- обсуждение и анализ практик, выявленных активно работающих в данной сфере организациями, пополнение по результатам анализа информационных материалов о лучших практиках;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- согласование профессиональных подходов , в том числе основных принципов деятельности СО НКО в сфере профилактики социального сиротства, мер по </a:t>
            </a:r>
            <a:r>
              <a:rPr lang="ru-RU" sz="1600" dirty="0" smtClean="0"/>
              <a:t>совершенствованию необходимого нормативно-правового </a:t>
            </a:r>
            <a:r>
              <a:rPr lang="ru-RU" sz="1600" dirty="0" smtClean="0"/>
              <a:t>регулирования этой деятельности, межсекторного и междисциплинарного взаимодействия.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 algn="just" eaLnBrk="0" hangingPunct="0">
              <a:buFont typeface="Wingdings" pitchFamily="2" charset="2"/>
              <a:buChar char="Ø"/>
            </a:pPr>
            <a:endParaRPr lang="ru-RU" sz="1600" b="0" dirty="0" smtClean="0">
              <a:latin typeface="+mn-lt"/>
              <a:cs typeface="Arial" pitchFamily="34" charset="0"/>
            </a:endParaRPr>
          </a:p>
          <a:p>
            <a:pPr lvl="0" algn="just" eaLnBrk="0" hangingPunct="0">
              <a:buFont typeface="Wingdings" pitchFamily="2" charset="2"/>
              <a:buChar char="Ø"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Проведение окружных информационно-обучающих семинаров </a:t>
            </a:r>
            <a:br>
              <a:rPr lang="ru-RU" sz="2400" b="1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B38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«Лучшие практики и услуги в сфере профилактики социального сиротства»</a:t>
            </a:r>
            <a:r>
              <a:rPr lang="ru-RU" sz="2400" b="1" dirty="0" smtClean="0">
                <a:solidFill>
                  <a:srgbClr val="B38F2F"/>
                </a:solidFill>
              </a:rPr>
              <a:t/>
            </a:r>
            <a:br>
              <a:rPr lang="ru-RU" sz="2400" b="1" dirty="0" smtClean="0">
                <a:solidFill>
                  <a:srgbClr val="B38F2F"/>
                </a:solidFill>
              </a:rPr>
            </a:br>
            <a:endParaRPr lang="ru-RU" sz="2400" dirty="0">
              <a:solidFill>
                <a:srgbClr val="B38F2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	       </a:t>
            </a:r>
            <a:r>
              <a:rPr lang="ru-RU" sz="1000" smtClean="0"/>
              <a:t>Слайд </a:t>
            </a:r>
            <a:fld id="{6F3EFAC5-47E4-414B-ABFA-DC98F3DC7B60}" type="slidenum">
              <a:rPr lang="ru-RU" sz="1000" smtClean="0"/>
              <a:pPr>
                <a:defRPr/>
              </a:pPr>
              <a:t>7</a:t>
            </a:fld>
            <a:endParaRPr lang="ru-RU" sz="1000"/>
          </a:p>
        </p:txBody>
      </p:sp>
      <p:pic>
        <p:nvPicPr>
          <p:cNvPr id="1026" name="Picture 2" descr="N:\01 Фонд\01-2 ДЕПАРТАМЕНТ РАЗВИТИЯ\01-3-4 ГРАНТЫ И КОНКУРСЫ\МИНЭКОНОМРАЗВИТИЯ 2\ОКРУЖНЫЕ СЕМИНАРЫ\Фото\IMG_2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2339752" cy="1844824"/>
          </a:xfrm>
          <a:prstGeom prst="rect">
            <a:avLst/>
          </a:prstGeom>
          <a:noFill/>
        </p:spPr>
      </p:pic>
      <p:pic>
        <p:nvPicPr>
          <p:cNvPr id="1028" name="Picture 4" descr="N:\01 Фонд\01-2 ДЕПАРТАМЕНТ РАЗВИТИЯ\01-3-4 ГРАНТЫ И КОНКУРСЫ\МИНЭКОНОМРАЗВИТИЯ 2\ФОТО\9-10 апреля фото Коми\IMG_5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176"/>
            <a:ext cx="2304256" cy="1844824"/>
          </a:xfrm>
          <a:prstGeom prst="rect">
            <a:avLst/>
          </a:prstGeom>
          <a:noFill/>
        </p:spPr>
      </p:pic>
      <p:pic>
        <p:nvPicPr>
          <p:cNvPr id="1030" name="Picture 6" descr="C:\Users\lbayborodova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013176"/>
            <a:ext cx="2304256" cy="1844824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57200" y="1844824"/>
            <a:ext cx="8363272" cy="2304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Проведено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  15 семинаров, в субъектах Российской Федерации, в которых приняли участие более 450 специалистов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СО НКО, государственных органов и учреждений социальной сферы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N:\01 Фонд\01-2 ДЕПАРТАМЕНТ РАЗВИТИЯ\01-3-4 ГРАНТЫ И КОНКУРСЫ\МИНЭКОНОМРАЗВИТИЯ 2\ФОТО\Дом общ орг Москва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7" y="5013176"/>
            <a:ext cx="2267744" cy="18448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60350"/>
            <a:ext cx="7560840" cy="1143000"/>
          </a:xfrm>
        </p:spPr>
        <p:txBody>
          <a:bodyPr/>
          <a:lstStyle/>
          <a:p>
            <a:r>
              <a:rPr lang="ru-RU" sz="2000" b="1" dirty="0" smtClean="0"/>
              <a:t>Проведение </a:t>
            </a:r>
            <a:br>
              <a:rPr lang="ru-RU" sz="2000" b="1" dirty="0" smtClean="0"/>
            </a:br>
            <a:r>
              <a:rPr lang="ru-RU" sz="2000" b="1" dirty="0" err="1" smtClean="0"/>
              <a:t>вебинаров</a:t>
            </a:r>
            <a:r>
              <a:rPr lang="ru-RU" sz="2000" b="1" dirty="0" smtClean="0"/>
              <a:t> для СО НКО и органов государственной власти субъектов Российской Федерации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       </a:t>
            </a:r>
            <a:endParaRPr lang="ru-RU" sz="10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28775"/>
            <a:ext cx="8363272" cy="4032473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600" b="0" dirty="0" smtClean="0">
                <a:latin typeface="Arial" pitchFamily="34" charset="0"/>
                <a:cs typeface="Arial" pitchFamily="34" charset="0"/>
              </a:rPr>
              <a:t>«Основные подходы к разработке проектов (программ) СО НКО в сфере защиты семьи и детства </a:t>
            </a:r>
            <a:r>
              <a:rPr lang="en-US" sz="1600" b="0" dirty="0" err="1" smtClean="0"/>
              <a:t>профилактики</a:t>
            </a:r>
            <a:r>
              <a:rPr lang="en-US" sz="1600" b="0" dirty="0" smtClean="0"/>
              <a:t> социального </a:t>
            </a:r>
            <a:r>
              <a:rPr lang="en-US" sz="1600" b="0" dirty="0" err="1" smtClean="0"/>
              <a:t>сиротства</a:t>
            </a:r>
            <a:r>
              <a:rPr lang="en-US" sz="1600" b="0" dirty="0" smtClean="0"/>
              <a:t>»</a:t>
            </a:r>
            <a:r>
              <a:rPr lang="ru-RU" sz="1600" b="0" dirty="0" smtClean="0"/>
              <a:t> </a:t>
            </a:r>
            <a:r>
              <a:rPr lang="ru-RU" sz="1600" dirty="0" smtClean="0">
                <a:solidFill>
                  <a:srgbClr val="B38F2F"/>
                </a:solidFill>
              </a:rPr>
              <a:t>(совместно с </a:t>
            </a:r>
            <a:r>
              <a:rPr lang="en-US" sz="1600" dirty="0" err="1" smtClean="0">
                <a:solidFill>
                  <a:srgbClr val="B38F2F"/>
                </a:solidFill>
              </a:rPr>
              <a:t>Министерств</a:t>
            </a:r>
            <a:r>
              <a:rPr lang="ru-RU" sz="1600" dirty="0" err="1" smtClean="0">
                <a:solidFill>
                  <a:srgbClr val="B38F2F"/>
                </a:solidFill>
              </a:rPr>
              <a:t>ом</a:t>
            </a:r>
            <a:r>
              <a:rPr lang="en-US" sz="1600" dirty="0" smtClean="0">
                <a:solidFill>
                  <a:srgbClr val="B38F2F"/>
                </a:solidFill>
              </a:rPr>
              <a:t> труда и </a:t>
            </a:r>
            <a:r>
              <a:rPr lang="en-US" sz="1600" dirty="0" err="1" smtClean="0">
                <a:solidFill>
                  <a:srgbClr val="B38F2F"/>
                </a:solidFill>
              </a:rPr>
              <a:t>социальной</a:t>
            </a:r>
            <a:r>
              <a:rPr lang="en-US" sz="1600" dirty="0" smtClean="0">
                <a:solidFill>
                  <a:srgbClr val="B38F2F"/>
                </a:solidFill>
              </a:rPr>
              <a:t> </a:t>
            </a:r>
            <a:r>
              <a:rPr lang="en-US" sz="1600" dirty="0" err="1" smtClean="0">
                <a:solidFill>
                  <a:srgbClr val="B38F2F"/>
                </a:solidFill>
              </a:rPr>
              <a:t>защиты</a:t>
            </a:r>
            <a:r>
              <a:rPr lang="en-US" sz="1600" dirty="0" smtClean="0">
                <a:solidFill>
                  <a:srgbClr val="B38F2F"/>
                </a:solidFill>
              </a:rPr>
              <a:t> </a:t>
            </a:r>
            <a:r>
              <a:rPr lang="en-US" sz="1600" dirty="0" err="1" smtClean="0">
                <a:solidFill>
                  <a:srgbClr val="B38F2F"/>
                </a:solidFill>
              </a:rPr>
              <a:t>населения</a:t>
            </a:r>
            <a:r>
              <a:rPr lang="en-US" sz="1600" dirty="0" smtClean="0">
                <a:solidFill>
                  <a:srgbClr val="B38F2F"/>
                </a:solidFill>
              </a:rPr>
              <a:t> </a:t>
            </a:r>
            <a:r>
              <a:rPr lang="en-US" sz="1600" dirty="0" err="1" smtClean="0">
                <a:solidFill>
                  <a:srgbClr val="B38F2F"/>
                </a:solidFill>
              </a:rPr>
              <a:t>Волгоградской</a:t>
            </a:r>
            <a:r>
              <a:rPr lang="en-US" sz="1600" dirty="0" smtClean="0">
                <a:solidFill>
                  <a:srgbClr val="B38F2F"/>
                </a:solidFill>
              </a:rPr>
              <a:t> </a:t>
            </a:r>
            <a:r>
              <a:rPr lang="en-US" sz="1600" dirty="0" err="1" smtClean="0">
                <a:solidFill>
                  <a:srgbClr val="B38F2F"/>
                </a:solidFill>
              </a:rPr>
              <a:t>области</a:t>
            </a:r>
            <a:r>
              <a:rPr lang="ru-RU" sz="1600" dirty="0" smtClean="0">
                <a:solidFill>
                  <a:srgbClr val="B38F2F"/>
                </a:solidFill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sz="1600" b="0" dirty="0" smtClean="0"/>
          </a:p>
          <a:p>
            <a:pPr lvl="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600" b="0" dirty="0" smtClean="0"/>
              <a:t>Опыт </a:t>
            </a:r>
            <a:r>
              <a:rPr lang="en-US" sz="1600" b="0" dirty="0" err="1" smtClean="0"/>
              <a:t>Пермского</a:t>
            </a:r>
            <a:r>
              <a:rPr lang="en-US" sz="1600" b="0" dirty="0" smtClean="0"/>
              <a:t> края по </a:t>
            </a:r>
            <a:r>
              <a:rPr lang="en-US" sz="1600" b="0" dirty="0" err="1" smtClean="0"/>
              <a:t>использованию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потенциала</a:t>
            </a:r>
            <a:r>
              <a:rPr lang="en-US" sz="1600" b="0" dirty="0" smtClean="0"/>
              <a:t> НКО </a:t>
            </a:r>
            <a:r>
              <a:rPr lang="en-US" sz="1600" b="0" dirty="0" err="1" smtClean="0"/>
              <a:t>сектора</a:t>
            </a:r>
            <a:r>
              <a:rPr lang="en-US" sz="1600" b="0" dirty="0" smtClean="0"/>
              <a:t> в </a:t>
            </a:r>
            <a:r>
              <a:rPr lang="en-US" sz="1600" b="0" dirty="0" err="1" smtClean="0"/>
              <a:t>сфере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оказания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социальных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услуг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семьям</a:t>
            </a:r>
            <a:r>
              <a:rPr lang="en-US" sz="1600" b="0" dirty="0" smtClean="0"/>
              <a:t> в </a:t>
            </a:r>
            <a:r>
              <a:rPr lang="en-US" sz="1600" b="0" dirty="0" err="1" smtClean="0"/>
              <a:t>целях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профилактики</a:t>
            </a:r>
            <a:r>
              <a:rPr lang="en-US" sz="1600" b="0" dirty="0" smtClean="0"/>
              <a:t>  социального </a:t>
            </a:r>
            <a:r>
              <a:rPr lang="en-US" sz="1600" b="0" dirty="0" err="1" smtClean="0"/>
              <a:t>сиротства</a:t>
            </a:r>
            <a:r>
              <a:rPr lang="en-US" sz="1600" b="0" dirty="0" smtClean="0"/>
              <a:t> и </a:t>
            </a:r>
            <a:r>
              <a:rPr lang="en-US" sz="1600" b="0" dirty="0" err="1" smtClean="0"/>
              <a:t>защиты</a:t>
            </a:r>
            <a:r>
              <a:rPr lang="en-US" sz="1600" b="0" dirty="0" smtClean="0"/>
              <a:t> (</a:t>
            </a:r>
            <a:r>
              <a:rPr lang="en-US" sz="1600" b="0" dirty="0" err="1" smtClean="0"/>
              <a:t>на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примере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услуги</a:t>
            </a:r>
            <a:r>
              <a:rPr lang="en-US" sz="1600" b="0" dirty="0" smtClean="0"/>
              <a:t> «</a:t>
            </a:r>
            <a:r>
              <a:rPr lang="en-US" sz="1600" b="0" dirty="0" err="1" smtClean="0"/>
              <a:t>Детский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телефон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доверия</a:t>
            </a:r>
            <a:r>
              <a:rPr lang="en-US" sz="1600" b="0" dirty="0" smtClean="0"/>
              <a:t>»)</a:t>
            </a:r>
            <a:r>
              <a:rPr lang="ru-RU" sz="1600" b="0" dirty="0" smtClean="0"/>
              <a:t> </a:t>
            </a:r>
            <a:r>
              <a:rPr lang="ru-RU" sz="1600" dirty="0" smtClean="0">
                <a:solidFill>
                  <a:srgbClr val="B38F2F"/>
                </a:solidFill>
              </a:rPr>
              <a:t>(ЦПО Пермского края, совместно с Уполномоченным по правам ребенка в Пермском крае                    П.В. </a:t>
            </a:r>
            <a:r>
              <a:rPr lang="ru-RU" sz="1600" dirty="0" err="1" smtClean="0">
                <a:solidFill>
                  <a:srgbClr val="B38F2F"/>
                </a:solidFill>
              </a:rPr>
              <a:t>Миковым</a:t>
            </a:r>
            <a:r>
              <a:rPr lang="ru-RU" sz="1600" dirty="0" smtClean="0">
                <a:solidFill>
                  <a:srgbClr val="B38F2F"/>
                </a:solidFill>
              </a:rPr>
              <a:t>)</a:t>
            </a:r>
          </a:p>
          <a:p>
            <a:pPr lvl="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ru-RU" sz="1600" b="0" dirty="0" smtClean="0"/>
          </a:p>
          <a:p>
            <a:pPr lvl="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600" b="0" dirty="0" smtClean="0"/>
              <a:t>Взаимодействие органов исполнительной власти с некоммерческими организациями при реализации программ профилактики сиротства и развития семейного устройства детей, оставшихся без попечения родителей» </a:t>
            </a:r>
            <a:r>
              <a:rPr lang="ru-RU" sz="1600" dirty="0" smtClean="0">
                <a:solidFill>
                  <a:srgbClr val="B38F2F"/>
                </a:solidFill>
              </a:rPr>
              <a:t>(совместно с Министерством образования и науки РФ)</a:t>
            </a:r>
          </a:p>
          <a:p>
            <a:pPr lvl="0" algn="just" eaLnBrk="0" hangingPunct="0">
              <a:spcBef>
                <a:spcPct val="20000"/>
              </a:spcBef>
              <a:defRPr/>
            </a:pPr>
            <a:endParaRPr lang="ru-RU" sz="1800" dirty="0" smtClean="0"/>
          </a:p>
          <a:p>
            <a:pPr lvl="0" algn="just" eaLnBrk="0" hangingPunct="0">
              <a:spcBef>
                <a:spcPct val="20000"/>
              </a:spcBef>
              <a:defRPr/>
            </a:pPr>
            <a:endParaRPr lang="ru-RU" sz="1800" dirty="0" smtClean="0"/>
          </a:p>
          <a:p>
            <a:pPr lvl="0" algn="just" eaLnBrk="0" hangingPunct="0">
              <a:spcBef>
                <a:spcPct val="20000"/>
              </a:spcBef>
              <a:defRPr/>
            </a:pPr>
            <a:endParaRPr lang="ru-RU" sz="1800" dirty="0" smtClean="0"/>
          </a:p>
          <a:p>
            <a:pPr lvl="0" algn="just" eaLnBrk="0" hangingPunct="0">
              <a:spcBef>
                <a:spcPct val="20000"/>
              </a:spcBef>
              <a:defRPr/>
            </a:pPr>
            <a:endParaRPr lang="ru-RU" sz="1800" dirty="0" smtClean="0"/>
          </a:p>
          <a:p>
            <a:pPr lvl="0" algn="just" eaLnBrk="0" hangingPunct="0">
              <a:spcBef>
                <a:spcPct val="20000"/>
              </a:spcBef>
              <a:defRPr/>
            </a:pPr>
            <a:endParaRPr lang="ru-RU" sz="1800" dirty="0" smtClean="0"/>
          </a:p>
          <a:p>
            <a:pPr lvl="0" algn="just" eaLnBrk="0" hangingPunct="0">
              <a:spcBef>
                <a:spcPct val="20000"/>
              </a:spcBef>
              <a:defRPr/>
            </a:pPr>
            <a:endParaRPr lang="ru-RU" sz="18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/>
          </a:p>
          <a:p>
            <a:pPr lvl="0" algn="ctr" eaLnBrk="0" hangingPunct="0">
              <a:spcBef>
                <a:spcPct val="20000"/>
              </a:spcBef>
              <a:defRPr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350"/>
            <a:ext cx="7488832" cy="1008410"/>
          </a:xfrm>
        </p:spPr>
        <p:txBody>
          <a:bodyPr/>
          <a:lstStyle/>
          <a:p>
            <a:r>
              <a:rPr lang="ru-RU" sz="2800" b="1" dirty="0" smtClean="0"/>
              <a:t>Предоставление услуг консультативного сервиса </a:t>
            </a:r>
            <a:endParaRPr lang="ru-RU" sz="28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       </a:t>
            </a:r>
            <a:endParaRPr lang="ru-RU" sz="1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320480" cy="474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249540"/>
            <a:ext cx="352839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0" dirty="0" smtClean="0">
                <a:latin typeface="+mn-lt"/>
                <a:cs typeface="Arial" pitchFamily="34" charset="0"/>
              </a:rPr>
              <a:t>За период реализации программы 305 СО НКО из 53 регионов смогли получить консультирование по различным </a:t>
            </a:r>
            <a:r>
              <a:rPr lang="ru-RU" sz="1600" b="0" dirty="0" smtClean="0">
                <a:latin typeface="+mn-lt"/>
                <a:cs typeface="Arial" pitchFamily="34" charset="0"/>
              </a:rPr>
              <a:t>вопросам, в т.ч.:</a:t>
            </a:r>
          </a:p>
          <a:p>
            <a:pPr lvl="0"/>
            <a:endParaRPr lang="ru-RU" sz="1600" b="0" dirty="0" smtClean="0">
              <a:latin typeface="+mn-lt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0" dirty="0" smtClean="0">
                <a:latin typeface="+mn-lt"/>
                <a:ea typeface="Calibri" pitchFamily="34" charset="0"/>
                <a:cs typeface="Arial" pitchFamily="34" charset="0"/>
              </a:rPr>
              <a:t>п</a:t>
            </a:r>
            <a:r>
              <a:rPr lang="ru-RU" sz="1600" b="0" dirty="0" smtClean="0">
                <a:latin typeface="+mn-lt"/>
                <a:ea typeface="Calibri" pitchFamily="34" charset="0"/>
                <a:cs typeface="Arial" pitchFamily="34" charset="0"/>
              </a:rPr>
              <a:t>о вопросам, связанным с реализаций программы </a:t>
            </a:r>
            <a:r>
              <a:rPr lang="ru-RU" sz="1600" b="0" dirty="0" smtClean="0">
                <a:latin typeface="+mn-lt"/>
                <a:ea typeface="Calibri" pitchFamily="34" charset="0"/>
                <a:cs typeface="Arial" pitchFamily="34" charset="0"/>
              </a:rPr>
              <a:t>«Социальный навигатор» - 10%</a:t>
            </a:r>
            <a:endParaRPr lang="ru-RU" sz="1600" b="0" dirty="0" smtClean="0">
              <a:latin typeface="+mn-lt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Ø"/>
            </a:pPr>
            <a:r>
              <a:rPr lang="ru-RU" sz="1600" b="0" dirty="0" smtClean="0">
                <a:latin typeface="+mn-lt"/>
                <a:ea typeface="Calibri" pitchFamily="34" charset="0"/>
                <a:cs typeface="Arial" pitchFamily="34" charset="0"/>
              </a:rPr>
              <a:t>- по разработке конкретных проектов – 55%</a:t>
            </a:r>
            <a:endParaRPr lang="ru-RU" sz="1600" b="0" dirty="0" smtClean="0">
              <a:latin typeface="+mn-lt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Ø"/>
            </a:pPr>
            <a:r>
              <a:rPr lang="ru-RU" sz="1600" b="0" dirty="0" smtClean="0">
                <a:latin typeface="+mn-lt"/>
                <a:ea typeface="Calibri" pitchFamily="34" charset="0"/>
                <a:cs typeface="Arial" pitchFamily="34" charset="0"/>
              </a:rPr>
              <a:t>- по организации и реализации профилактических услуг представляемых фондом – 17%</a:t>
            </a:r>
            <a:endParaRPr lang="ru-RU" sz="1600" b="0" dirty="0" smtClean="0">
              <a:latin typeface="+mn-lt"/>
              <a:cs typeface="Arial" pitchFamily="34" charset="0"/>
            </a:endParaRPr>
          </a:p>
          <a:p>
            <a:pPr lvl="0" eaLnBrk="0" hangingPunct="0">
              <a:buFont typeface="Wingdings" pitchFamily="2" charset="2"/>
              <a:buChar char="Ø"/>
            </a:pPr>
            <a:r>
              <a:rPr lang="ru-RU" sz="1600" b="0" dirty="0" smtClean="0">
                <a:latin typeface="+mn-lt"/>
                <a:ea typeface="Calibri" pitchFamily="34" charset="0"/>
                <a:cs typeface="Arial" pitchFamily="34" charset="0"/>
              </a:rPr>
              <a:t>информационные </a:t>
            </a:r>
            <a:r>
              <a:rPr lang="ru-RU" sz="1600" b="0" dirty="0" smtClean="0">
                <a:latin typeface="+mn-lt"/>
                <a:ea typeface="Calibri" pitchFamily="34" charset="0"/>
                <a:cs typeface="Arial" pitchFamily="34" charset="0"/>
              </a:rPr>
              <a:t>консультации (по открытию организации, стратегическому планированию, бухгалтерским вопросам) -  15</a:t>
            </a:r>
            <a:r>
              <a:rPr lang="ru-RU" sz="1600" b="0" dirty="0" smtClean="0">
                <a:latin typeface="+mn-lt"/>
                <a:ea typeface="Calibri" pitchFamily="34" charset="0"/>
                <a:cs typeface="Arial" pitchFamily="34" charset="0"/>
              </a:rPr>
              <a:t>%</a:t>
            </a:r>
          </a:p>
          <a:p>
            <a:pPr lvl="0" eaLnBrk="0" hangingPunct="0">
              <a:buFont typeface="Wingdings" pitchFamily="2" charset="2"/>
              <a:buChar char="Ø"/>
            </a:pPr>
            <a:r>
              <a:rPr lang="ru-RU" sz="1600" b="0" dirty="0" smtClean="0">
                <a:latin typeface="+mn-lt"/>
                <a:cs typeface="Arial" pitchFamily="34" charset="0"/>
              </a:rPr>
              <a:t>- обращения за </a:t>
            </a:r>
            <a:r>
              <a:rPr lang="ru-RU" sz="1600" b="0" dirty="0" err="1" smtClean="0">
                <a:latin typeface="+mn-lt"/>
                <a:cs typeface="Arial" pitchFamily="34" charset="0"/>
              </a:rPr>
              <a:t>супервизией</a:t>
            </a:r>
            <a:r>
              <a:rPr lang="ru-RU" sz="1600" b="0" dirty="0" smtClean="0">
                <a:latin typeface="+mn-lt"/>
                <a:cs typeface="Arial" pitchFamily="34" charset="0"/>
              </a:rPr>
              <a:t> – 3%</a:t>
            </a:r>
            <a:endParaRPr lang="ru-RU" sz="1600" b="0" dirty="0" smtClean="0">
              <a:latin typeface="+mn-lt"/>
              <a:cs typeface="Arial" pitchFamily="34" charset="0"/>
            </a:endParaRPr>
          </a:p>
          <a:p>
            <a:pPr lvl="0" algn="just" eaLnBrk="0" hangingPunct="0"/>
            <a:endParaRPr lang="ru-RU" sz="1800" b="0" dirty="0" smtClean="0">
              <a:latin typeface="+mn-lt"/>
              <a:cs typeface="Arial" pitchFamily="34" charset="0"/>
            </a:endParaRPr>
          </a:p>
          <a:p>
            <a:pPr lvl="0" algn="just" eaLnBrk="0" hangingPunct="0"/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11058</TotalTime>
  <Words>1483</Words>
  <Application>Microsoft Office PowerPoint</Application>
  <PresentationFormat>Экран (4:3)</PresentationFormat>
  <Paragraphs>145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Default Design</vt:lpstr>
      <vt:lpstr>Тема Office</vt:lpstr>
      <vt:lpstr>Слайд 1</vt:lpstr>
      <vt:lpstr>СОЦИАЛЬНЫЙ НАВИГАТОР НКО  </vt:lpstr>
      <vt:lpstr>Слайд 3</vt:lpstr>
      <vt:lpstr>Слайд 4</vt:lpstr>
      <vt:lpstr>Сбор и анализ лучших практик</vt:lpstr>
      <vt:lpstr>Проведение круглых столов для специалистов СО НКО  </vt:lpstr>
      <vt:lpstr>   Проведение окружных информационно-обучающих семинаров  «Лучшие практики и услуги в сфере профилактики социального сиротства» </vt:lpstr>
      <vt:lpstr>Проведение  вебинаров для СО НКО и органов государственной власти субъектов Российской Федерации  </vt:lpstr>
      <vt:lpstr>Предоставление услуг консультативного сервиса </vt:lpstr>
      <vt:lpstr>Основные результаты работы межрегиональных ЦПО</vt:lpstr>
    </vt:vector>
  </TitlesOfParts>
  <Company>Partners Intl / MAI / SHWARSICO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Dmitri Soshnikov</dc:creator>
  <cp:lastModifiedBy>lbayborodova</cp:lastModifiedBy>
  <cp:revision>600</cp:revision>
  <dcterms:created xsi:type="dcterms:W3CDTF">2005-08-15T09:15:01Z</dcterms:created>
  <dcterms:modified xsi:type="dcterms:W3CDTF">2015-08-26T15:32:49Z</dcterms:modified>
</cp:coreProperties>
</file>